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9"/>
  </p:notesMasterIdLst>
  <p:sldIdLst>
    <p:sldId id="256" r:id="rId2"/>
    <p:sldId id="27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640" autoAdjust="0"/>
  </p:normalViewPr>
  <p:slideViewPr>
    <p:cSldViewPr>
      <p:cViewPr varScale="1">
        <p:scale>
          <a:sx n="46" d="100"/>
          <a:sy n="46" d="100"/>
        </p:scale>
        <p:origin x="2076"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4C1D88-691C-417E-958E-7D5994952520}" type="datetimeFigureOut">
              <a:rPr lang="en-US" smtClean="0"/>
              <a:t>9/1/2020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DDD004-BE91-4A59-8848-E5ED1EE089C6}" type="slidenum">
              <a:rPr lang="en-US" smtClean="0"/>
              <a:t>‹#›</a:t>
            </a:fld>
            <a:endParaRPr lang="en-US"/>
          </a:p>
        </p:txBody>
      </p:sp>
    </p:spTree>
    <p:extLst>
      <p:ext uri="{BB962C8B-B14F-4D97-AF65-F5344CB8AC3E}">
        <p14:creationId xmlns:p14="http://schemas.microsoft.com/office/powerpoint/2010/main" val="2139391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1</a:t>
            </a:fld>
            <a:endParaRPr lang="en-US"/>
          </a:p>
        </p:txBody>
      </p:sp>
    </p:spTree>
    <p:extLst>
      <p:ext uri="{BB962C8B-B14F-4D97-AF65-F5344CB8AC3E}">
        <p14:creationId xmlns:p14="http://schemas.microsoft.com/office/powerpoint/2010/main" val="1302821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Sexual abuse involves any type of sexual contact (touching of the genital area, buttocks,</a:t>
            </a:r>
            <a:r>
              <a:rPr lang="en-US" baseline="0" dirty="0" smtClean="0"/>
              <a:t> or female breasts) between an adult and child.  Sexual abuse can also exist between teens. For example: inappropriate or unwanted comments or touch in dating between teens.  Sexual abuse can involve words, looks, touches or a combination of all three.  It can be nonphysical, or it can be physical and/or even violent.  Words, looks and touches can include commenting on a teen’s body, exposing a teen to pornography, inappropriate touching, and sexual assault.  Sexual harassment involves any unwanted sexual comment, advance, or touch.  It can occur by family members, friends, or strangers.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10</a:t>
            </a:fld>
            <a:endParaRPr lang="en-US"/>
          </a:p>
        </p:txBody>
      </p:sp>
    </p:spTree>
    <p:extLst>
      <p:ext uri="{BB962C8B-B14F-4D97-AF65-F5344CB8AC3E}">
        <p14:creationId xmlns:p14="http://schemas.microsoft.com/office/powerpoint/2010/main" val="3477860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Remember</a:t>
            </a:r>
            <a:r>
              <a:rPr lang="en-US" baseline="0" dirty="0" smtClean="0"/>
              <a:t> that sexual abuse is a violation of trust as well as your physical and emotional boundaries.  It is never done because someone loves you.  Sexual abuse is never your fault. If you suspect that you or your friends boundaries are being violated tell a trusted adult and continue to tell until you get a positive response or action.</a:t>
            </a:r>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11</a:t>
            </a:fld>
            <a:endParaRPr lang="en-US"/>
          </a:p>
        </p:txBody>
      </p:sp>
    </p:spTree>
    <p:extLst>
      <p:ext uri="{BB962C8B-B14F-4D97-AF65-F5344CB8AC3E}">
        <p14:creationId xmlns:p14="http://schemas.microsoft.com/office/powerpoint/2010/main" val="3660730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As Christians, we approach technology, especially</a:t>
            </a:r>
            <a:r>
              <a:rPr lang="en-US" baseline="0" dirty="0" smtClean="0"/>
              <a:t> the internet, as a means to communicate and discover the goodness of God’s creation.  Our faith also calls us to be prudent (Jesus said: “Be gentle as a lamb but be shrew as a fox”).  We are called to determine what is good or healthy for us and what can hurt or harm us and our relationship with God and others. Be especially aware that computers, smart-phones, video games, and similar technologies can be used to violate your boundaries. </a:t>
            </a:r>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12</a:t>
            </a:fld>
            <a:endParaRPr lang="en-US"/>
          </a:p>
        </p:txBody>
      </p:sp>
    </p:spTree>
    <p:extLst>
      <p:ext uri="{BB962C8B-B14F-4D97-AF65-F5344CB8AC3E}">
        <p14:creationId xmlns:p14="http://schemas.microsoft.com/office/powerpoint/2010/main" val="1169317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a:t>
            </a:r>
            <a:r>
              <a:rPr lang="en-US" baseline="0" dirty="0" smtClean="0"/>
              <a:t> Sexual abuse can happen through the internet or similar technologies.  There are many things you can do to protect yourself.  Don’t give out personal information about yourself, your family situation or your school, such as: telephone number, address, passwords, credit card numbers, or any identifying information about your neighborhood (for example, the name of the park you play sports at).  Be careful with your screen name, making sure it does not reveal your real name.  Don’t disclose if you are a girl or a guy.  In chat rooms, use a different name than your screen name.  That way, you can exit without anyone trying to trace your screen name to an email address.  Follow the Golden Rule:  Do unto others as you would want them to do to you.  Let courtesy, respect, and honesty be your guide.  Connecting with online friends carries risks of never knowing exactly who is at the other end.  Remember that not everyone plays by the same Christian rules that you try to do.  Remember never to try to meet an online contact in person.</a:t>
            </a:r>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13</a:t>
            </a:fld>
            <a:endParaRPr lang="en-US"/>
          </a:p>
        </p:txBody>
      </p:sp>
    </p:spTree>
    <p:extLst>
      <p:ext uri="{BB962C8B-B14F-4D97-AF65-F5344CB8AC3E}">
        <p14:creationId xmlns:p14="http://schemas.microsoft.com/office/powerpoint/2010/main" val="2931841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It</a:t>
            </a:r>
            <a:r>
              <a:rPr lang="en-US" baseline="0" dirty="0" smtClean="0"/>
              <a:t> is important to remember that c</a:t>
            </a:r>
            <a:r>
              <a:rPr lang="en-US" dirty="0" smtClean="0"/>
              <a:t>omments, actions, or images that are posted online may stay long after you delete the material from your site or request a friend to delete your information from their site.</a:t>
            </a:r>
            <a:r>
              <a:rPr lang="en-US" baseline="0" dirty="0" smtClean="0"/>
              <a:t>  </a:t>
            </a:r>
            <a:r>
              <a:rPr lang="en-US" dirty="0" smtClean="0"/>
              <a:t>You won’t know who else has downloaded what you wrote or what search engine crawled in and stored a photo.</a:t>
            </a:r>
            <a:r>
              <a:rPr lang="en-US" baseline="0" dirty="0" smtClean="0"/>
              <a:t>  </a:t>
            </a:r>
            <a:r>
              <a:rPr lang="en-US" dirty="0" smtClean="0"/>
              <a:t>You can’t know who else sees your comments and judges you by them, nor will you have the opportunity in most cases to explain.</a:t>
            </a:r>
          </a:p>
          <a:p>
            <a:r>
              <a:rPr lang="en-US" dirty="0" smtClean="0"/>
              <a:t>So think before you post. It is far easier to think twice and refrain from posting than it is to try to take it back.</a:t>
            </a:r>
          </a:p>
          <a:p>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14</a:t>
            </a:fld>
            <a:endParaRPr lang="en-US"/>
          </a:p>
        </p:txBody>
      </p:sp>
    </p:spTree>
    <p:extLst>
      <p:ext uri="{BB962C8B-B14F-4D97-AF65-F5344CB8AC3E}">
        <p14:creationId xmlns:p14="http://schemas.microsoft.com/office/powerpoint/2010/main" val="3262890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Some adults who may want to abuse you sexually may use grooming</a:t>
            </a:r>
            <a:r>
              <a:rPr lang="en-US" baseline="0" dirty="0" smtClean="0"/>
              <a:t> techniques.  These are ways to win your trust and let down your guard.</a:t>
            </a:r>
          </a:p>
          <a:p>
            <a:endParaRPr lang="en-US" baseline="0" dirty="0" smtClean="0"/>
          </a:p>
          <a:p>
            <a:r>
              <a:rPr lang="en-US" baseline="0" dirty="0" smtClean="0"/>
              <a:t>These are some things you should pay attention to:</a:t>
            </a:r>
          </a:p>
          <a:p>
            <a:endParaRPr lang="en-US" baseline="0" dirty="0" smtClean="0"/>
          </a:p>
          <a:p>
            <a:pPr marL="228600" indent="-228600">
              <a:buAutoNum type="arabicPeriod"/>
            </a:pPr>
            <a:r>
              <a:rPr lang="en-US" baseline="0" dirty="0" smtClean="0"/>
              <a:t>Flattery is different than praise as it is unrelated to an accomplishment</a:t>
            </a:r>
          </a:p>
          <a:p>
            <a:pPr marL="228600" indent="-228600">
              <a:buAutoNum type="arabicPeriod"/>
            </a:pPr>
            <a:r>
              <a:rPr lang="en-US" baseline="0" dirty="0" smtClean="0"/>
              <a:t>Giving you presents, especially expensive gifts or things that you really like</a:t>
            </a:r>
          </a:p>
          <a:p>
            <a:pPr marL="228600" indent="-228600">
              <a:buAutoNum type="arabicPeriod"/>
            </a:pPr>
            <a:r>
              <a:rPr lang="en-US" baseline="0" dirty="0" smtClean="0"/>
              <a:t>Letting you do things or approving behavior that your parents do not allow</a:t>
            </a:r>
          </a:p>
          <a:p>
            <a:pPr marL="228600" indent="-228600">
              <a:buAutoNum type="arabicPeriod"/>
            </a:pPr>
            <a:r>
              <a:rPr lang="en-US" baseline="0" dirty="0" smtClean="0"/>
              <a:t>Spending large amounts of time with you</a:t>
            </a:r>
          </a:p>
          <a:p>
            <a:pPr marL="228600" indent="-228600">
              <a:buAutoNum type="arabicPeriod"/>
            </a:pPr>
            <a:r>
              <a:rPr lang="en-US" baseline="0" dirty="0" smtClean="0"/>
              <a:t>Wanting to spend time with you alone</a:t>
            </a:r>
          </a:p>
          <a:p>
            <a:pPr marL="228600" indent="-228600">
              <a:buAutoNum type="arabicPeriod"/>
            </a:pPr>
            <a:r>
              <a:rPr lang="en-US" baseline="0" dirty="0" smtClean="0"/>
              <a:t>You feel uncomfortable with the amount of attention given by the person</a:t>
            </a:r>
          </a:p>
          <a:p>
            <a:pPr marL="228600" indent="-228600">
              <a:buAutoNum type="arabicPeriod"/>
            </a:pPr>
            <a:r>
              <a:rPr lang="en-US" baseline="0" dirty="0" smtClean="0"/>
              <a:t>You really like the nice things they say about you and do for you</a:t>
            </a:r>
          </a:p>
          <a:p>
            <a:pPr marL="0" indent="0">
              <a:buNone/>
            </a:pPr>
            <a:endParaRPr lang="en-US" baseline="0" dirty="0" smtClean="0"/>
          </a:p>
          <a:p>
            <a:pPr marL="0" indent="0">
              <a:buNone/>
            </a:pPr>
            <a:r>
              <a:rPr lang="en-US" baseline="0" dirty="0" smtClean="0"/>
              <a:t>If you notice any of these concerns discuss them with your parents, teachers, or other trusted adults until the behavior stops. </a:t>
            </a:r>
          </a:p>
        </p:txBody>
      </p:sp>
      <p:sp>
        <p:nvSpPr>
          <p:cNvPr id="4" name="Slide Number Placeholder 3"/>
          <p:cNvSpPr>
            <a:spLocks noGrp="1"/>
          </p:cNvSpPr>
          <p:nvPr>
            <p:ph type="sldNum" sz="quarter" idx="10"/>
          </p:nvPr>
        </p:nvSpPr>
        <p:spPr/>
        <p:txBody>
          <a:bodyPr/>
          <a:lstStyle/>
          <a:p>
            <a:fld id="{C2DDD004-BE91-4A59-8848-E5ED1EE089C6}" type="slidenum">
              <a:rPr lang="en-US" smtClean="0"/>
              <a:t>15</a:t>
            </a:fld>
            <a:endParaRPr lang="en-US"/>
          </a:p>
        </p:txBody>
      </p:sp>
    </p:spTree>
    <p:extLst>
      <p:ext uri="{BB962C8B-B14F-4D97-AF65-F5344CB8AC3E}">
        <p14:creationId xmlns:p14="http://schemas.microsoft.com/office/powerpoint/2010/main" val="2254348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We have talked about how to establish safe boundaries as well as learned how to respond</a:t>
            </a:r>
            <a:r>
              <a:rPr lang="en-US" baseline="0" dirty="0" smtClean="0"/>
              <a:t> to boundary violations.  Remember that it is critical that you talk with your parents and/or trusted adults about concerns or red flags when boundary violations occur.  They are responsible for stopping the abuse and contacting the legal authorities if necessary.  Remember that secrets are never secrets when it involves someone’s personal safety.  If you know of a friend being abused, tell an adult and let the adult get some help.  Keep telling an adult until you get a positive response and the abuse stops. </a:t>
            </a:r>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16</a:t>
            </a:fld>
            <a:endParaRPr lang="en-US"/>
          </a:p>
        </p:txBody>
      </p:sp>
    </p:spTree>
    <p:extLst>
      <p:ext uri="{BB962C8B-B14F-4D97-AF65-F5344CB8AC3E}">
        <p14:creationId xmlns:p14="http://schemas.microsoft.com/office/powerpoint/2010/main" val="2170338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God did not destine us for wrath, but to gain salvation through our Lord Jesus Christ, who died for us, so that whether we are awake or asleep we may live together with Him.  Therefore, encourage one another and build one another up, as indeed you do.</a:t>
            </a:r>
          </a:p>
          <a:p>
            <a:pPr marL="411480" lvl="1" indent="0">
              <a:buNone/>
            </a:pPr>
            <a:r>
              <a:rPr lang="en-US" dirty="0" smtClean="0"/>
              <a:t>				Amen.</a:t>
            </a:r>
          </a:p>
          <a:p>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2</a:t>
            </a:fld>
            <a:endParaRPr lang="en-US"/>
          </a:p>
        </p:txBody>
      </p:sp>
    </p:spTree>
    <p:extLst>
      <p:ext uri="{BB962C8B-B14F-4D97-AF65-F5344CB8AC3E}">
        <p14:creationId xmlns:p14="http://schemas.microsoft.com/office/powerpoint/2010/main" val="1767878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Each of you has</a:t>
            </a:r>
            <a:r>
              <a:rPr lang="en-US" baseline="0" dirty="0" smtClean="0"/>
              <a:t> been created in God’s image.  As you continue to grow in the understanding of your gifts and unique purpose in life, Jesus directs that you live a life of love.  The presentation today celebrates your gift of life and guides you how to be persons of authentic love and how to address those persons and situations which could harm you. </a:t>
            </a:r>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3</a:t>
            </a:fld>
            <a:endParaRPr lang="en-US"/>
          </a:p>
        </p:txBody>
      </p:sp>
    </p:spTree>
    <p:extLst>
      <p:ext uri="{BB962C8B-B14F-4D97-AF65-F5344CB8AC3E}">
        <p14:creationId xmlns:p14="http://schemas.microsoft.com/office/powerpoint/2010/main" val="2920531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a:t>
            </a:r>
            <a:r>
              <a:rPr lang="en-US" baseline="0" dirty="0" smtClean="0"/>
              <a:t>  God made each of you as individual persons, but He did not make you to be alone.  One of the great challenges that each of you has is how to be your own person while living in relationship with other people in a way that makes you feel safe and secure. </a:t>
            </a:r>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4</a:t>
            </a:fld>
            <a:endParaRPr lang="en-US"/>
          </a:p>
        </p:txBody>
      </p:sp>
    </p:spTree>
    <p:extLst>
      <p:ext uri="{BB962C8B-B14F-4D97-AF65-F5344CB8AC3E}">
        <p14:creationId xmlns:p14="http://schemas.microsoft.com/office/powerpoint/2010/main" val="3890857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These circles are examples of</a:t>
            </a:r>
            <a:r>
              <a:rPr lang="en-US" baseline="0" dirty="0" smtClean="0"/>
              <a:t> what we are going to talk about today.  They represent boundaries, invisible space that can bring you closer to each other as well as what protects you from harm.  Just like the three types of circles, each of you has learned from his or her family or by other people close to you how open or close those circles are.</a:t>
            </a:r>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5</a:t>
            </a:fld>
            <a:endParaRPr lang="en-US"/>
          </a:p>
        </p:txBody>
      </p:sp>
    </p:spTree>
    <p:extLst>
      <p:ext uri="{BB962C8B-B14F-4D97-AF65-F5344CB8AC3E}">
        <p14:creationId xmlns:p14="http://schemas.microsoft.com/office/powerpoint/2010/main" val="840303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A boundary is the personal space,</a:t>
            </a:r>
            <a:r>
              <a:rPr lang="en-US" baseline="0" dirty="0" smtClean="0"/>
              <a:t> both physical and emotional between yourself and others.  There are two kinds of internal boundaries: Physical and Emotional.   Physical boundaries protect your body; you decide who can touch you, how someone can touch you and where he or she can touch you.  Emotional boundaries protect your private thoughts and emotions; you decide what thoughts or feelings you will or will not share with someone.  </a:t>
            </a:r>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6</a:t>
            </a:fld>
            <a:endParaRPr lang="en-US"/>
          </a:p>
        </p:txBody>
      </p:sp>
    </p:spTree>
    <p:extLst>
      <p:ext uri="{BB962C8B-B14F-4D97-AF65-F5344CB8AC3E}">
        <p14:creationId xmlns:p14="http://schemas.microsoft.com/office/powerpoint/2010/main" val="3258403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How</a:t>
            </a:r>
            <a:r>
              <a:rPr lang="en-US" baseline="0" dirty="0" smtClean="0"/>
              <a:t> much you allow people within your boundaries depends on how long you have known them and trust them.  Trust grows slowly because only time will verify a person’s true colors for honesty, sincerity, kindness, and respect.  Remember that “words are cheap; actions reveal the truth”.  If you expect others to respect your boundaries, you must respect theirs.  When someone tries to violate your boundaries, recognize it, stop it, and tell a trusted adult or parent.  Trust your feelings of comfort and discomfort when you are around others.  Speak up when someone or something is bothering you.  Keep communication open with parents and trusted adults.  </a:t>
            </a:r>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7</a:t>
            </a:fld>
            <a:endParaRPr lang="en-US"/>
          </a:p>
        </p:txBody>
      </p:sp>
    </p:spTree>
    <p:extLst>
      <p:ext uri="{BB962C8B-B14F-4D97-AF65-F5344CB8AC3E}">
        <p14:creationId xmlns:p14="http://schemas.microsoft.com/office/powerpoint/2010/main" val="781430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a:t>
            </a:r>
            <a:r>
              <a:rPr lang="en-US" baseline="0" dirty="0" smtClean="0"/>
              <a:t> Some people that want to take advantage of you will look for ways to break your boundaries.   </a:t>
            </a:r>
          </a:p>
          <a:p>
            <a:endParaRPr lang="en-US" baseline="0" dirty="0" smtClean="0"/>
          </a:p>
          <a:p>
            <a:r>
              <a:rPr lang="en-US" baseline="0" dirty="0" smtClean="0"/>
              <a:t>Some examples of these boundary violations are: </a:t>
            </a:r>
          </a:p>
          <a:p>
            <a:pPr marL="628650" lvl="1" indent="-171450">
              <a:buFont typeface="Arial" pitchFamily="34" charset="0"/>
              <a:buChar char="•"/>
            </a:pPr>
            <a:r>
              <a:rPr lang="en-US" baseline="0" dirty="0" smtClean="0"/>
              <a:t>Asking personal questions without knowing you</a:t>
            </a:r>
          </a:p>
          <a:p>
            <a:pPr marL="628650" lvl="1" indent="-171450">
              <a:buFont typeface="Arial" pitchFamily="34" charset="0"/>
              <a:buChar char="•"/>
            </a:pPr>
            <a:r>
              <a:rPr lang="en-US" baseline="0" dirty="0" smtClean="0"/>
              <a:t>Invading your personal, physical or emotional space</a:t>
            </a:r>
          </a:p>
          <a:p>
            <a:pPr marL="628650" lvl="1" indent="-171450">
              <a:buFont typeface="Arial" pitchFamily="34" charset="0"/>
              <a:buChar char="•"/>
            </a:pPr>
            <a:r>
              <a:rPr lang="en-US" baseline="0" dirty="0" smtClean="0"/>
              <a:t>Saying or doing things that are offensive, inappropriate or vulgar</a:t>
            </a:r>
          </a:p>
          <a:p>
            <a:pPr marL="628650" lvl="1" indent="-171450">
              <a:buFont typeface="Arial" pitchFamily="34" charset="0"/>
              <a:buChar char="•"/>
            </a:pPr>
            <a:r>
              <a:rPr lang="en-US" baseline="0" dirty="0" smtClean="0"/>
              <a:t>Always trying to sit or stand too close to you</a:t>
            </a:r>
          </a:p>
          <a:p>
            <a:pPr marL="628650" lvl="1" indent="-171450">
              <a:buFont typeface="Arial" pitchFamily="34" charset="0"/>
              <a:buChar char="•"/>
            </a:pPr>
            <a:r>
              <a:rPr lang="en-US" baseline="0" dirty="0" smtClean="0"/>
              <a:t>Forcing you to do something sexual</a:t>
            </a:r>
          </a:p>
        </p:txBody>
      </p:sp>
      <p:sp>
        <p:nvSpPr>
          <p:cNvPr id="4" name="Slide Number Placeholder 3"/>
          <p:cNvSpPr>
            <a:spLocks noGrp="1"/>
          </p:cNvSpPr>
          <p:nvPr>
            <p:ph type="sldNum" sz="quarter" idx="10"/>
          </p:nvPr>
        </p:nvSpPr>
        <p:spPr/>
        <p:txBody>
          <a:bodyPr/>
          <a:lstStyle/>
          <a:p>
            <a:fld id="{C2DDD004-BE91-4A59-8848-E5ED1EE089C6}" type="slidenum">
              <a:rPr lang="en-US" smtClean="0"/>
              <a:t>8</a:t>
            </a:fld>
            <a:endParaRPr lang="en-US"/>
          </a:p>
        </p:txBody>
      </p:sp>
    </p:spTree>
    <p:extLst>
      <p:ext uri="{BB962C8B-B14F-4D97-AF65-F5344CB8AC3E}">
        <p14:creationId xmlns:p14="http://schemas.microsoft.com/office/powerpoint/2010/main" val="367638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We have talked about what makes healthy boundaries</a:t>
            </a:r>
            <a:r>
              <a:rPr lang="en-US" baseline="0" dirty="0" smtClean="0"/>
              <a:t> and what are boundary violations in relationships. Remember that boundary violations are never OK. Let’s turn to a very serious kind of boundary violation. It’s called sexual abuse.  Abuse can take many different forms.  It may be physical, sexual, emotional, verbal, or a combination of any of these.  Teens can experience abuse in a number of different environments – at home, on a date, at school, at someone else’s house, and even online.  The abuser can be someone you know or someone you just met.  It can also be someone that you have come to trust or like.</a:t>
            </a:r>
            <a:endParaRPr lang="en-US" dirty="0"/>
          </a:p>
        </p:txBody>
      </p:sp>
      <p:sp>
        <p:nvSpPr>
          <p:cNvPr id="4" name="Slide Number Placeholder 3"/>
          <p:cNvSpPr>
            <a:spLocks noGrp="1"/>
          </p:cNvSpPr>
          <p:nvPr>
            <p:ph type="sldNum" sz="quarter" idx="10"/>
          </p:nvPr>
        </p:nvSpPr>
        <p:spPr/>
        <p:txBody>
          <a:bodyPr/>
          <a:lstStyle/>
          <a:p>
            <a:fld id="{C2DDD004-BE91-4A59-8848-E5ED1EE089C6}" type="slidenum">
              <a:rPr lang="en-US" smtClean="0"/>
              <a:t>9</a:t>
            </a:fld>
            <a:endParaRPr lang="en-US"/>
          </a:p>
        </p:txBody>
      </p:sp>
    </p:spTree>
    <p:extLst>
      <p:ext uri="{BB962C8B-B14F-4D97-AF65-F5344CB8AC3E}">
        <p14:creationId xmlns:p14="http://schemas.microsoft.com/office/powerpoint/2010/main" val="3847337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C4E36B59-A693-48BC-9681-67626100E1B3}" type="datetimeFigureOut">
              <a:rPr lang="en-US" smtClean="0"/>
              <a:t>9/1/2020</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94FF91C-0D45-47F2-8A5F-0381497E1478}"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E36B59-A693-48BC-9681-67626100E1B3}"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FF91C-0D45-47F2-8A5F-0381497E1478}"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E36B59-A693-48BC-9681-67626100E1B3}"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FF91C-0D45-47F2-8A5F-0381497E1478}"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E36B59-A693-48BC-9681-67626100E1B3}"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FF91C-0D45-47F2-8A5F-0381497E1478}"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E36B59-A693-48BC-9681-67626100E1B3}" type="datetimeFigureOut">
              <a:rPr lang="en-US" smtClean="0"/>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FF91C-0D45-47F2-8A5F-0381497E147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4E36B59-A693-48BC-9681-67626100E1B3}"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FF91C-0D45-47F2-8A5F-0381497E1478}"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E36B59-A693-48BC-9681-67626100E1B3}" type="datetimeFigureOut">
              <a:rPr lang="en-US" smtClean="0"/>
              <a:t>9/1/2020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4FF91C-0D45-47F2-8A5F-0381497E1478}"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4E36B59-A693-48BC-9681-67626100E1B3}" type="datetimeFigureOut">
              <a:rPr lang="en-US" smtClean="0"/>
              <a:t>9/1/2020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4FF91C-0D45-47F2-8A5F-0381497E1478}"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E36B59-A693-48BC-9681-67626100E1B3}" type="datetimeFigureOut">
              <a:rPr lang="en-US" smtClean="0"/>
              <a:t>9/1/2020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4FF91C-0D45-47F2-8A5F-0381497E147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E36B59-A693-48BC-9681-67626100E1B3}"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FF91C-0D45-47F2-8A5F-0381497E147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E36B59-A693-48BC-9681-67626100E1B3}" type="datetimeFigureOut">
              <a:rPr lang="en-US" smtClean="0"/>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FF91C-0D45-47F2-8A5F-0381497E147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C4E36B59-A693-48BC-9681-67626100E1B3}" type="datetimeFigureOut">
              <a:rPr lang="en-US" smtClean="0"/>
              <a:t>9/1/2020</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994FF91C-0D45-47F2-8A5F-0381497E147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Diocese of San Diego</a:t>
            </a:r>
            <a:endParaRPr lang="en-US" dirty="0"/>
          </a:p>
        </p:txBody>
      </p:sp>
      <p:sp>
        <p:nvSpPr>
          <p:cNvPr id="3" name="Subtitle 2"/>
          <p:cNvSpPr>
            <a:spLocks noGrp="1"/>
          </p:cNvSpPr>
          <p:nvPr>
            <p:ph type="subTitle" idx="1"/>
          </p:nvPr>
        </p:nvSpPr>
        <p:spPr>
          <a:xfrm>
            <a:off x="1447800" y="3886200"/>
            <a:ext cx="6400800" cy="1752600"/>
          </a:xfrm>
        </p:spPr>
        <p:txBody>
          <a:bodyPr/>
          <a:lstStyle/>
          <a:p>
            <a:r>
              <a:rPr lang="en-US" dirty="0" smtClean="0"/>
              <a:t>Safe Environment Training</a:t>
            </a:r>
          </a:p>
          <a:p>
            <a:r>
              <a:rPr lang="en-US" smtClean="0"/>
              <a:t>C1 Teens</a:t>
            </a:r>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3793" y="4800600"/>
            <a:ext cx="1196415" cy="1428044"/>
          </a:xfrm>
          <a:prstGeom prst="rect">
            <a:avLst/>
          </a:prstGeom>
        </p:spPr>
      </p:pic>
    </p:spTree>
    <p:extLst>
      <p:ext uri="{BB962C8B-B14F-4D97-AF65-F5344CB8AC3E}">
        <p14:creationId xmlns:p14="http://schemas.microsoft.com/office/powerpoint/2010/main" val="3778354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Any type of sexual contact (touching of the genital area, buttocks, or female breasts) between an adult and minor.</a:t>
            </a:r>
          </a:p>
          <a:p>
            <a:endParaRPr lang="en-US" dirty="0" smtClean="0"/>
          </a:p>
          <a:p>
            <a:r>
              <a:rPr lang="en-US" dirty="0" smtClean="0"/>
              <a:t>Sexual abuse can also exist between teens.</a:t>
            </a:r>
          </a:p>
          <a:p>
            <a:pPr lvl="1"/>
            <a:r>
              <a:rPr lang="en-US" dirty="0" smtClean="0"/>
              <a:t>Inappropriate/unwanted comments or touch.</a:t>
            </a:r>
          </a:p>
          <a:p>
            <a:pPr lvl="1"/>
            <a:r>
              <a:rPr lang="en-US" dirty="0" smtClean="0"/>
              <a:t>It can be physical or nonphysical.</a:t>
            </a:r>
          </a:p>
          <a:p>
            <a:pPr lvl="1"/>
            <a:r>
              <a:rPr lang="en-US" dirty="0" smtClean="0"/>
              <a:t>It can be violent.</a:t>
            </a:r>
            <a:endParaRPr lang="en-US" dirty="0"/>
          </a:p>
        </p:txBody>
      </p:sp>
      <p:sp>
        <p:nvSpPr>
          <p:cNvPr id="2" name="Title 1"/>
          <p:cNvSpPr>
            <a:spLocks noGrp="1"/>
          </p:cNvSpPr>
          <p:nvPr>
            <p:ph type="title"/>
          </p:nvPr>
        </p:nvSpPr>
        <p:spPr/>
        <p:txBody>
          <a:bodyPr/>
          <a:lstStyle/>
          <a:p>
            <a:r>
              <a:rPr lang="en-US" dirty="0" smtClean="0"/>
              <a:t>Teen Sexual Abuse</a:t>
            </a:r>
            <a:endParaRPr lang="en-US" dirty="0"/>
          </a:p>
        </p:txBody>
      </p:sp>
    </p:spTree>
    <p:extLst>
      <p:ext uri="{BB962C8B-B14F-4D97-AF65-F5344CB8AC3E}">
        <p14:creationId xmlns:p14="http://schemas.microsoft.com/office/powerpoint/2010/main" val="1619103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Sexual abuse is a violation of trust.</a:t>
            </a:r>
          </a:p>
          <a:p>
            <a:r>
              <a:rPr lang="en-US" dirty="0" smtClean="0"/>
              <a:t>Sexual abuse is a violation of your physical and emotional boundaries.</a:t>
            </a:r>
          </a:p>
          <a:p>
            <a:r>
              <a:rPr lang="en-US" dirty="0" smtClean="0"/>
              <a:t>It is never done out of love.</a:t>
            </a:r>
          </a:p>
          <a:p>
            <a:r>
              <a:rPr lang="en-US" dirty="0" smtClean="0"/>
              <a:t>Sexual abuse is never your fault.</a:t>
            </a:r>
            <a:endParaRPr lang="en-US" dirty="0"/>
          </a:p>
        </p:txBody>
      </p:sp>
      <p:sp>
        <p:nvSpPr>
          <p:cNvPr id="2" name="Title 1"/>
          <p:cNvSpPr>
            <a:spLocks noGrp="1"/>
          </p:cNvSpPr>
          <p:nvPr>
            <p:ph type="title"/>
          </p:nvPr>
        </p:nvSpPr>
        <p:spPr/>
        <p:txBody>
          <a:bodyPr/>
          <a:lstStyle/>
          <a:p>
            <a:r>
              <a:rPr lang="en-US" dirty="0" smtClean="0"/>
              <a:t>Key Points</a:t>
            </a:r>
            <a:endParaRPr lang="en-US" dirty="0"/>
          </a:p>
        </p:txBody>
      </p:sp>
      <p:pic>
        <p:nvPicPr>
          <p:cNvPr id="3075" name="Picture 3" descr="C:\Users\grojas\AppData\Local\Microsoft\Windows\Temporary Internet Files\Content.IE5\KDNLQILH\MC90044480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962400"/>
            <a:ext cx="1813560" cy="2348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557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internet is a means to communicate.</a:t>
            </a:r>
          </a:p>
          <a:p>
            <a:r>
              <a:rPr lang="en-US" dirty="0" smtClean="0"/>
              <a:t>Technology can be a source for good, even a place to discover and communicate God’s goodness.</a:t>
            </a:r>
          </a:p>
          <a:p>
            <a:r>
              <a:rPr lang="en-US" dirty="0" smtClean="0"/>
              <a:t>The internet and technology can also be misused.</a:t>
            </a:r>
          </a:p>
          <a:p>
            <a:r>
              <a:rPr lang="en-US" dirty="0" smtClean="0"/>
              <a:t>It can lead you away from God, harm you and your neighbor.</a:t>
            </a:r>
            <a:endParaRPr lang="en-US" dirty="0"/>
          </a:p>
        </p:txBody>
      </p:sp>
      <p:sp>
        <p:nvSpPr>
          <p:cNvPr id="2" name="Title 1"/>
          <p:cNvSpPr>
            <a:spLocks noGrp="1"/>
          </p:cNvSpPr>
          <p:nvPr>
            <p:ph type="title"/>
          </p:nvPr>
        </p:nvSpPr>
        <p:spPr/>
        <p:txBody>
          <a:bodyPr/>
          <a:lstStyle/>
          <a:p>
            <a:r>
              <a:rPr lang="en-US" dirty="0" smtClean="0"/>
              <a:t>Internet Safety</a:t>
            </a:r>
            <a:endParaRPr lang="en-US" dirty="0"/>
          </a:p>
        </p:txBody>
      </p:sp>
      <p:pic>
        <p:nvPicPr>
          <p:cNvPr id="4098" name="Picture 2" descr="C:\Users\grojas\AppData\Local\Microsoft\Windows\Temporary Internet Files\Content.IE5\KDNLQILH\MC90044133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5720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324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Don’t give out personal information about:</a:t>
            </a:r>
          </a:p>
          <a:p>
            <a:pPr lvl="1"/>
            <a:r>
              <a:rPr lang="en-US" dirty="0" smtClean="0"/>
              <a:t>Yourself, your family, your school, such as: telephone number, address, passwords, credit card, or any identifying information about your neighborhood.</a:t>
            </a:r>
          </a:p>
          <a:p>
            <a:r>
              <a:rPr lang="en-US" dirty="0" smtClean="0"/>
              <a:t>Your chat room name should not be your email or your personal name.</a:t>
            </a:r>
          </a:p>
          <a:p>
            <a:r>
              <a:rPr lang="en-US" dirty="0" smtClean="0"/>
              <a:t>Follow the Golden Rule.</a:t>
            </a:r>
          </a:p>
          <a:p>
            <a:r>
              <a:rPr lang="en-US" dirty="0" smtClean="0"/>
              <a:t>Never try to meet an online contact in person.</a:t>
            </a:r>
            <a:endParaRPr lang="en-US" dirty="0"/>
          </a:p>
        </p:txBody>
      </p:sp>
      <p:sp>
        <p:nvSpPr>
          <p:cNvPr id="2" name="Title 1"/>
          <p:cNvSpPr>
            <a:spLocks noGrp="1"/>
          </p:cNvSpPr>
          <p:nvPr>
            <p:ph type="title"/>
          </p:nvPr>
        </p:nvSpPr>
        <p:spPr/>
        <p:txBody>
          <a:bodyPr/>
          <a:lstStyle/>
          <a:p>
            <a:r>
              <a:rPr lang="en-US" dirty="0" smtClean="0"/>
              <a:t>Preventing Sexual Abuse Online</a:t>
            </a:r>
            <a:endParaRPr lang="en-US" dirty="0"/>
          </a:p>
        </p:txBody>
      </p:sp>
    </p:spTree>
    <p:extLst>
      <p:ext uri="{BB962C8B-B14F-4D97-AF65-F5344CB8AC3E}">
        <p14:creationId xmlns:p14="http://schemas.microsoft.com/office/powerpoint/2010/main" val="2932026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Think twice before posting anything online. </a:t>
            </a:r>
          </a:p>
          <a:p>
            <a:r>
              <a:rPr lang="en-US" dirty="0" smtClean="0"/>
              <a:t>Even a cell phone picture that is sent via internet can be downloadable by </a:t>
            </a:r>
            <a:r>
              <a:rPr lang="en-US" u="sng" dirty="0" smtClean="0"/>
              <a:t>ANYONE</a:t>
            </a:r>
            <a:r>
              <a:rPr lang="en-US" dirty="0" smtClean="0"/>
              <a:t>.</a:t>
            </a:r>
          </a:p>
          <a:p>
            <a:r>
              <a:rPr lang="en-US" dirty="0" smtClean="0"/>
              <a:t>Your personal information on your social network is </a:t>
            </a:r>
            <a:r>
              <a:rPr lang="en-US" u="sng" dirty="0" smtClean="0"/>
              <a:t>public.</a:t>
            </a:r>
          </a:p>
          <a:p>
            <a:r>
              <a:rPr lang="en-US" u="sng" dirty="0" smtClean="0"/>
              <a:t>ANYONE</a:t>
            </a:r>
            <a:r>
              <a:rPr lang="en-US" dirty="0" smtClean="0"/>
              <a:t> can access what you post online and it can be used against you now or in the future.</a:t>
            </a:r>
            <a:endParaRPr lang="en-US" dirty="0"/>
          </a:p>
        </p:txBody>
      </p:sp>
      <p:sp>
        <p:nvSpPr>
          <p:cNvPr id="2" name="Title 1"/>
          <p:cNvSpPr>
            <a:spLocks noGrp="1"/>
          </p:cNvSpPr>
          <p:nvPr>
            <p:ph type="title"/>
          </p:nvPr>
        </p:nvSpPr>
        <p:spPr/>
        <p:txBody>
          <a:bodyPr/>
          <a:lstStyle/>
          <a:p>
            <a:r>
              <a:rPr lang="en-US" dirty="0" smtClean="0"/>
              <a:t>Remember</a:t>
            </a:r>
            <a:endParaRPr lang="en-US" dirty="0"/>
          </a:p>
        </p:txBody>
      </p:sp>
    </p:spTree>
    <p:extLst>
      <p:ext uri="{BB962C8B-B14F-4D97-AF65-F5344CB8AC3E}">
        <p14:creationId xmlns:p14="http://schemas.microsoft.com/office/powerpoint/2010/main" val="1932097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Some predators will use ‘grooming’ tactics to try to gain your trust like:</a:t>
            </a:r>
          </a:p>
          <a:p>
            <a:pPr lvl="1"/>
            <a:r>
              <a:rPr lang="en-US" dirty="0" smtClean="0"/>
              <a:t>Flattery</a:t>
            </a:r>
          </a:p>
          <a:p>
            <a:pPr lvl="1"/>
            <a:r>
              <a:rPr lang="en-US" dirty="0" smtClean="0"/>
              <a:t>Giving you presents</a:t>
            </a:r>
          </a:p>
          <a:p>
            <a:pPr lvl="1"/>
            <a:r>
              <a:rPr lang="en-US" dirty="0" smtClean="0"/>
              <a:t>Approving behavior your parents do not allow</a:t>
            </a:r>
          </a:p>
          <a:p>
            <a:pPr lvl="1"/>
            <a:r>
              <a:rPr lang="en-US" dirty="0" smtClean="0"/>
              <a:t>Spending time with you alone</a:t>
            </a:r>
          </a:p>
          <a:p>
            <a:pPr lvl="1"/>
            <a:r>
              <a:rPr lang="en-US" dirty="0" smtClean="0"/>
              <a:t>Doing nice things for you</a:t>
            </a:r>
          </a:p>
          <a:p>
            <a:pPr lvl="1"/>
            <a:r>
              <a:rPr lang="en-US" dirty="0" smtClean="0"/>
              <a:t>Giving you a lot of attention</a:t>
            </a:r>
            <a:endParaRPr lang="en-US" dirty="0"/>
          </a:p>
        </p:txBody>
      </p:sp>
      <p:sp>
        <p:nvSpPr>
          <p:cNvPr id="2" name="Title 1"/>
          <p:cNvSpPr>
            <a:spLocks noGrp="1"/>
          </p:cNvSpPr>
          <p:nvPr>
            <p:ph type="title"/>
          </p:nvPr>
        </p:nvSpPr>
        <p:spPr/>
        <p:txBody>
          <a:bodyPr/>
          <a:lstStyle/>
          <a:p>
            <a:r>
              <a:rPr lang="en-US" dirty="0" smtClean="0"/>
              <a:t>Grooming tactics</a:t>
            </a:r>
            <a:endParaRPr lang="en-US" dirty="0"/>
          </a:p>
        </p:txBody>
      </p:sp>
    </p:spTree>
    <p:extLst>
      <p:ext uri="{BB962C8B-B14F-4D97-AF65-F5344CB8AC3E}">
        <p14:creationId xmlns:p14="http://schemas.microsoft.com/office/powerpoint/2010/main" val="3478258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If a boundary violation occurs remember to:</a:t>
            </a:r>
          </a:p>
          <a:p>
            <a:pPr lvl="1"/>
            <a:r>
              <a:rPr lang="en-US" dirty="0" smtClean="0"/>
              <a:t>Tell your parents and/or trusted adults.</a:t>
            </a:r>
          </a:p>
          <a:p>
            <a:pPr lvl="1"/>
            <a:r>
              <a:rPr lang="en-US" dirty="0" smtClean="0"/>
              <a:t>Secrets are never secrets when they involve someone’s personal safety.</a:t>
            </a:r>
          </a:p>
          <a:p>
            <a:pPr lvl="1"/>
            <a:r>
              <a:rPr lang="en-US" dirty="0" smtClean="0"/>
              <a:t>If you know a friend that is being abused tell a trusted adult until the abuse stops.</a:t>
            </a:r>
            <a:endParaRPr lang="en-US" dirty="0"/>
          </a:p>
        </p:txBody>
      </p:sp>
      <p:sp>
        <p:nvSpPr>
          <p:cNvPr id="2" name="Title 1"/>
          <p:cNvSpPr>
            <a:spLocks noGrp="1"/>
          </p:cNvSpPr>
          <p:nvPr>
            <p:ph type="title"/>
          </p:nvPr>
        </p:nvSpPr>
        <p:spPr/>
        <p:txBody>
          <a:bodyPr/>
          <a:lstStyle/>
          <a:p>
            <a:r>
              <a:rPr lang="en-US" dirty="0" smtClean="0"/>
              <a:t>Tell someone you trust</a:t>
            </a:r>
            <a:endParaRPr lang="en-US" dirty="0"/>
          </a:p>
        </p:txBody>
      </p:sp>
    </p:spTree>
    <p:extLst>
      <p:ext uri="{BB962C8B-B14F-4D97-AF65-F5344CB8AC3E}">
        <p14:creationId xmlns:p14="http://schemas.microsoft.com/office/powerpoint/2010/main" val="1275357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pPr marL="0" indent="0" algn="ctr">
              <a:buNone/>
            </a:pPr>
            <a:endParaRPr lang="en-US" dirty="0"/>
          </a:p>
          <a:p>
            <a:endParaRPr lang="en-US" dirty="0" smtClean="0"/>
          </a:p>
          <a:p>
            <a:endParaRPr lang="en-US" dirty="0"/>
          </a:p>
          <a:p>
            <a:endParaRPr lang="en-US" dirty="0" smtClean="0"/>
          </a:p>
          <a:p>
            <a:r>
              <a:rPr lang="en-US" dirty="0" smtClean="0"/>
              <a:t>This presentation was created with permission by using the Archdiocese of Galveston-Houston’s Sacred and Safe Lesson Plans.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2281195"/>
            <a:ext cx="1607500" cy="1918716"/>
          </a:xfrm>
          <a:prstGeom prst="rect">
            <a:avLst/>
          </a:prstGeom>
        </p:spPr>
      </p:pic>
    </p:spTree>
    <p:extLst>
      <p:ext uri="{BB962C8B-B14F-4D97-AF65-F5344CB8AC3E}">
        <p14:creationId xmlns:p14="http://schemas.microsoft.com/office/powerpoint/2010/main" val="485397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God did not destine us for wrath, but to gain salvation through our Lord Jesus Christ, who died for us, so that whether we are awake or asleep we may live together with Him.  Therefore, encourage one another and build one another up, as indeed you do.</a:t>
            </a:r>
          </a:p>
          <a:p>
            <a:pPr marL="411480" lvl="1" indent="0">
              <a:buNone/>
            </a:pPr>
            <a:r>
              <a:rPr lang="en-US" dirty="0" smtClean="0"/>
              <a:t>				Amen.</a:t>
            </a:r>
            <a:endParaRPr lang="en-US" dirty="0"/>
          </a:p>
        </p:txBody>
      </p:sp>
      <p:sp>
        <p:nvSpPr>
          <p:cNvPr id="3" name="Title 2"/>
          <p:cNvSpPr>
            <a:spLocks noGrp="1"/>
          </p:cNvSpPr>
          <p:nvPr>
            <p:ph type="title"/>
          </p:nvPr>
        </p:nvSpPr>
        <p:spPr/>
        <p:txBody>
          <a:bodyPr/>
          <a:lstStyle/>
          <a:p>
            <a:r>
              <a:rPr lang="en-US" dirty="0" smtClean="0"/>
              <a:t>Opening Prayer</a:t>
            </a:r>
            <a:endParaRPr lang="en-US" dirty="0"/>
          </a:p>
        </p:txBody>
      </p:sp>
    </p:spTree>
    <p:extLst>
      <p:ext uri="{BB962C8B-B14F-4D97-AF65-F5344CB8AC3E}">
        <p14:creationId xmlns:p14="http://schemas.microsoft.com/office/powerpoint/2010/main" val="3435843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You have a unique purpose in life.</a:t>
            </a:r>
          </a:p>
          <a:p>
            <a:r>
              <a:rPr lang="en-US" dirty="0" smtClean="0"/>
              <a:t>Jesus is the way to live a life of love.</a:t>
            </a:r>
          </a:p>
          <a:p>
            <a:r>
              <a:rPr lang="en-US" dirty="0" smtClean="0"/>
              <a:t>Your life is a gift.</a:t>
            </a:r>
          </a:p>
          <a:p>
            <a:pPr marL="0" indent="0">
              <a:buNone/>
            </a:pPr>
            <a:endParaRPr lang="en-US" dirty="0" smtClean="0"/>
          </a:p>
          <a:p>
            <a:pPr marL="0" indent="0">
              <a:buNone/>
            </a:pPr>
            <a:endParaRPr lang="en-US" dirty="0" smtClean="0"/>
          </a:p>
          <a:p>
            <a:r>
              <a:rPr lang="en-US" dirty="0" smtClean="0"/>
              <a:t>We hope to guide you to be persons of authentic love and protect you from persons and situations which could harm you.</a:t>
            </a:r>
            <a:endParaRPr lang="en-US" dirty="0"/>
          </a:p>
        </p:txBody>
      </p:sp>
      <p:sp>
        <p:nvSpPr>
          <p:cNvPr id="2" name="Title 1"/>
          <p:cNvSpPr>
            <a:spLocks noGrp="1"/>
          </p:cNvSpPr>
          <p:nvPr>
            <p:ph type="title"/>
          </p:nvPr>
        </p:nvSpPr>
        <p:spPr/>
        <p:txBody>
          <a:bodyPr/>
          <a:lstStyle/>
          <a:p>
            <a:r>
              <a:rPr lang="en-US" dirty="0" smtClean="0"/>
              <a:t>In God’s Image</a:t>
            </a:r>
            <a:endParaRPr lang="en-US" dirty="0"/>
          </a:p>
        </p:txBody>
      </p:sp>
      <p:pic>
        <p:nvPicPr>
          <p:cNvPr id="1026" name="Picture 2" descr="C:\Users\grojas\AppData\Local\Microsoft\Windows\Temporary Internet Files\Content.IE5\MM4HGUTH\MP9004236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057400"/>
            <a:ext cx="1465287"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997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451529" y="2247900"/>
            <a:ext cx="4240942" cy="387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Healthy Boundaries</a:t>
            </a:r>
            <a:endParaRPr lang="en-US" dirty="0"/>
          </a:p>
        </p:txBody>
      </p:sp>
      <p:sp>
        <p:nvSpPr>
          <p:cNvPr id="4" name="TextBox 3"/>
          <p:cNvSpPr txBox="1"/>
          <p:nvPr/>
        </p:nvSpPr>
        <p:spPr>
          <a:xfrm>
            <a:off x="3810000" y="3920698"/>
            <a:ext cx="1524000" cy="461665"/>
          </a:xfrm>
          <a:prstGeom prst="rect">
            <a:avLst/>
          </a:prstGeom>
          <a:noFill/>
        </p:spPr>
        <p:txBody>
          <a:bodyPr wrap="square" rtlCol="0">
            <a:spAutoFit/>
          </a:bodyPr>
          <a:lstStyle/>
          <a:p>
            <a:pPr algn="ctr"/>
            <a:r>
              <a:rPr lang="en-US" sz="2400" b="1" dirty="0" smtClean="0"/>
              <a:t>YOU</a:t>
            </a:r>
            <a:endParaRPr lang="en-US" sz="2400" b="1" dirty="0"/>
          </a:p>
        </p:txBody>
      </p:sp>
      <p:sp>
        <p:nvSpPr>
          <p:cNvPr id="5" name="TextBox 4"/>
          <p:cNvSpPr txBox="1"/>
          <p:nvPr/>
        </p:nvSpPr>
        <p:spPr>
          <a:xfrm>
            <a:off x="3124200" y="5105400"/>
            <a:ext cx="2949865" cy="646331"/>
          </a:xfrm>
          <a:prstGeom prst="rect">
            <a:avLst/>
          </a:prstGeom>
          <a:noFill/>
        </p:spPr>
        <p:txBody>
          <a:bodyPr wrap="square" rtlCol="0">
            <a:spAutoFit/>
          </a:bodyPr>
          <a:lstStyle/>
          <a:p>
            <a:pPr algn="ctr"/>
            <a:r>
              <a:rPr lang="en-US" sz="3600" b="1" dirty="0" smtClean="0"/>
              <a:t>OTHERS</a:t>
            </a:r>
            <a:endParaRPr lang="en-US" sz="3600" b="1" dirty="0"/>
          </a:p>
        </p:txBody>
      </p:sp>
    </p:spTree>
    <p:extLst>
      <p:ext uri="{BB962C8B-B14F-4D97-AF65-F5344CB8AC3E}">
        <p14:creationId xmlns:p14="http://schemas.microsoft.com/office/powerpoint/2010/main" val="916015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552611" y="2305201"/>
            <a:ext cx="6019800" cy="409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Boundaries</a:t>
            </a:r>
            <a:endParaRPr lang="en-US" dirty="0"/>
          </a:p>
        </p:txBody>
      </p:sp>
      <p:sp>
        <p:nvSpPr>
          <p:cNvPr id="4" name="TextBox 3"/>
          <p:cNvSpPr txBox="1"/>
          <p:nvPr/>
        </p:nvSpPr>
        <p:spPr>
          <a:xfrm>
            <a:off x="4044700" y="5244293"/>
            <a:ext cx="1117434" cy="369332"/>
          </a:xfrm>
          <a:prstGeom prst="rect">
            <a:avLst/>
          </a:prstGeom>
          <a:noFill/>
        </p:spPr>
        <p:txBody>
          <a:bodyPr wrap="square" rtlCol="0">
            <a:spAutoFit/>
          </a:bodyPr>
          <a:lstStyle/>
          <a:p>
            <a:pPr algn="ctr"/>
            <a:r>
              <a:rPr lang="en-US" b="1" dirty="0" smtClean="0"/>
              <a:t>Family</a:t>
            </a:r>
            <a:endParaRPr lang="en-US" b="1" dirty="0"/>
          </a:p>
        </p:txBody>
      </p:sp>
      <p:sp>
        <p:nvSpPr>
          <p:cNvPr id="5" name="TextBox 4"/>
          <p:cNvSpPr txBox="1"/>
          <p:nvPr/>
        </p:nvSpPr>
        <p:spPr>
          <a:xfrm>
            <a:off x="3969816" y="5684921"/>
            <a:ext cx="1213100" cy="369332"/>
          </a:xfrm>
          <a:prstGeom prst="rect">
            <a:avLst/>
          </a:prstGeom>
          <a:noFill/>
        </p:spPr>
        <p:txBody>
          <a:bodyPr wrap="square" rtlCol="0">
            <a:spAutoFit/>
          </a:bodyPr>
          <a:lstStyle/>
          <a:p>
            <a:pPr algn="ctr"/>
            <a:r>
              <a:rPr lang="en-US" b="1" dirty="0" smtClean="0"/>
              <a:t>Friends</a:t>
            </a:r>
            <a:endParaRPr lang="en-US" b="1" dirty="0"/>
          </a:p>
        </p:txBody>
      </p:sp>
      <p:sp>
        <p:nvSpPr>
          <p:cNvPr id="6" name="TextBox 5"/>
          <p:cNvSpPr txBox="1"/>
          <p:nvPr/>
        </p:nvSpPr>
        <p:spPr>
          <a:xfrm>
            <a:off x="3970041" y="6042401"/>
            <a:ext cx="1184940" cy="369332"/>
          </a:xfrm>
          <a:prstGeom prst="rect">
            <a:avLst/>
          </a:prstGeom>
          <a:noFill/>
        </p:spPr>
        <p:txBody>
          <a:bodyPr wrap="none" rtlCol="0">
            <a:spAutoFit/>
          </a:bodyPr>
          <a:lstStyle/>
          <a:p>
            <a:pPr algn="ctr"/>
            <a:r>
              <a:rPr lang="en-US" b="1" dirty="0" smtClean="0"/>
              <a:t>Strangers</a:t>
            </a:r>
            <a:endParaRPr lang="en-US" b="1" dirty="0"/>
          </a:p>
        </p:txBody>
      </p:sp>
    </p:spTree>
    <p:extLst>
      <p:ext uri="{BB962C8B-B14F-4D97-AF65-F5344CB8AC3E}">
        <p14:creationId xmlns:p14="http://schemas.microsoft.com/office/powerpoint/2010/main" val="1287621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boundary is the personal space, both physical and emotional between yourself and others.</a:t>
            </a:r>
          </a:p>
          <a:p>
            <a:endParaRPr lang="en-US" dirty="0"/>
          </a:p>
          <a:p>
            <a:r>
              <a:rPr lang="en-US" dirty="0" smtClean="0"/>
              <a:t>Physical boundaries: protect your body.</a:t>
            </a:r>
            <a:br>
              <a:rPr lang="en-US" dirty="0" smtClean="0"/>
            </a:br>
            <a:endParaRPr lang="en-US" dirty="0"/>
          </a:p>
          <a:p>
            <a:r>
              <a:rPr lang="en-US" dirty="0" smtClean="0"/>
              <a:t>Emotional boundaries: protect your private thoughts and emotions.</a:t>
            </a:r>
            <a:endParaRPr lang="en-US" dirty="0"/>
          </a:p>
        </p:txBody>
      </p:sp>
      <p:sp>
        <p:nvSpPr>
          <p:cNvPr id="2" name="Title 1"/>
          <p:cNvSpPr>
            <a:spLocks noGrp="1"/>
          </p:cNvSpPr>
          <p:nvPr>
            <p:ph type="title"/>
          </p:nvPr>
        </p:nvSpPr>
        <p:spPr>
          <a:xfrm>
            <a:off x="688490" y="570156"/>
            <a:ext cx="7756263" cy="953844"/>
          </a:xfrm>
        </p:spPr>
        <p:txBody>
          <a:bodyPr/>
          <a:lstStyle/>
          <a:p>
            <a:r>
              <a:rPr lang="en-US" dirty="0" smtClean="0"/>
              <a:t>Two primary kinds of boundaries</a:t>
            </a:r>
            <a:endParaRPr lang="en-US" dirty="0"/>
          </a:p>
        </p:txBody>
      </p:sp>
    </p:spTree>
    <p:extLst>
      <p:ext uri="{BB962C8B-B14F-4D97-AF65-F5344CB8AC3E}">
        <p14:creationId xmlns:p14="http://schemas.microsoft.com/office/powerpoint/2010/main" val="969454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Trust grows slowly “words are cheap; actions reveal the truth”.</a:t>
            </a:r>
          </a:p>
          <a:p>
            <a:r>
              <a:rPr lang="en-US" dirty="0" smtClean="0"/>
              <a:t>If you want your boundaries respected,  respect other people’s boundaries.</a:t>
            </a:r>
          </a:p>
          <a:p>
            <a:r>
              <a:rPr lang="en-US" dirty="0" smtClean="0"/>
              <a:t>Trust your feelings of comfort and discomfort.</a:t>
            </a:r>
          </a:p>
          <a:p>
            <a:r>
              <a:rPr lang="en-US" dirty="0" smtClean="0"/>
              <a:t>Speak up when someone or something is bothering you.</a:t>
            </a:r>
          </a:p>
          <a:p>
            <a:r>
              <a:rPr lang="en-US" dirty="0" smtClean="0"/>
              <a:t>Communicate with parents or trusted adults.</a:t>
            </a:r>
          </a:p>
        </p:txBody>
      </p:sp>
      <p:sp>
        <p:nvSpPr>
          <p:cNvPr id="2" name="Title 1"/>
          <p:cNvSpPr>
            <a:spLocks noGrp="1"/>
          </p:cNvSpPr>
          <p:nvPr>
            <p:ph type="title"/>
          </p:nvPr>
        </p:nvSpPr>
        <p:spPr>
          <a:xfrm>
            <a:off x="688490" y="570156"/>
            <a:ext cx="7756263" cy="953844"/>
          </a:xfrm>
        </p:spPr>
        <p:txBody>
          <a:bodyPr/>
          <a:lstStyle/>
          <a:p>
            <a:r>
              <a:rPr lang="en-US" dirty="0" smtClean="0"/>
              <a:t>Guidelines for Healthy Boundaries</a:t>
            </a:r>
            <a:endParaRPr lang="en-US" dirty="0"/>
          </a:p>
        </p:txBody>
      </p:sp>
    </p:spTree>
    <p:extLst>
      <p:ext uri="{BB962C8B-B14F-4D97-AF65-F5344CB8AC3E}">
        <p14:creationId xmlns:p14="http://schemas.microsoft.com/office/powerpoint/2010/main" val="4154295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Asking personal questions without knowing you.</a:t>
            </a:r>
          </a:p>
          <a:p>
            <a:r>
              <a:rPr lang="en-US" dirty="0" smtClean="0"/>
              <a:t>Invading </a:t>
            </a:r>
            <a:r>
              <a:rPr lang="en-US" dirty="0"/>
              <a:t>your personal, physical or emotional space.</a:t>
            </a:r>
          </a:p>
          <a:p>
            <a:r>
              <a:rPr lang="en-US" dirty="0" smtClean="0"/>
              <a:t>Saying or doing things that disrespect you.</a:t>
            </a:r>
          </a:p>
          <a:p>
            <a:r>
              <a:rPr lang="en-US" dirty="0" smtClean="0"/>
              <a:t>Using disrespectful language or touch.</a:t>
            </a:r>
          </a:p>
          <a:p>
            <a:r>
              <a:rPr lang="en-US" dirty="0" smtClean="0"/>
              <a:t>Pressuring or forcing you to engage in sexual acts.</a:t>
            </a:r>
          </a:p>
        </p:txBody>
      </p:sp>
      <p:sp>
        <p:nvSpPr>
          <p:cNvPr id="2" name="Title 1"/>
          <p:cNvSpPr>
            <a:spLocks noGrp="1"/>
          </p:cNvSpPr>
          <p:nvPr>
            <p:ph type="title"/>
          </p:nvPr>
        </p:nvSpPr>
        <p:spPr/>
        <p:txBody>
          <a:bodyPr/>
          <a:lstStyle/>
          <a:p>
            <a:r>
              <a:rPr lang="en-US" dirty="0" smtClean="0"/>
              <a:t>Boundary Violations</a:t>
            </a:r>
            <a:endParaRPr lang="en-US" dirty="0"/>
          </a:p>
        </p:txBody>
      </p:sp>
    </p:spTree>
    <p:extLst>
      <p:ext uri="{BB962C8B-B14F-4D97-AF65-F5344CB8AC3E}">
        <p14:creationId xmlns:p14="http://schemas.microsoft.com/office/powerpoint/2010/main" val="2219142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Abuse has many different forms:</a:t>
            </a:r>
          </a:p>
          <a:p>
            <a:pPr lvl="1"/>
            <a:r>
              <a:rPr lang="en-US" dirty="0" smtClean="0"/>
              <a:t>Physical</a:t>
            </a:r>
          </a:p>
          <a:p>
            <a:pPr lvl="1"/>
            <a:r>
              <a:rPr lang="en-US" dirty="0" smtClean="0"/>
              <a:t>Sexual</a:t>
            </a:r>
          </a:p>
          <a:p>
            <a:pPr lvl="1"/>
            <a:r>
              <a:rPr lang="en-US" dirty="0" smtClean="0"/>
              <a:t>Emotional</a:t>
            </a:r>
          </a:p>
          <a:p>
            <a:pPr lvl="1"/>
            <a:r>
              <a:rPr lang="en-US" dirty="0" smtClean="0"/>
              <a:t>Verbal</a:t>
            </a:r>
          </a:p>
          <a:p>
            <a:pPr lvl="1"/>
            <a:endParaRPr lang="en-US" dirty="0" smtClean="0"/>
          </a:p>
          <a:p>
            <a:r>
              <a:rPr lang="en-US" dirty="0" smtClean="0"/>
              <a:t>Abuse can be experience in a number of different environments.</a:t>
            </a:r>
          </a:p>
        </p:txBody>
      </p:sp>
      <p:sp>
        <p:nvSpPr>
          <p:cNvPr id="2" name="Title 1"/>
          <p:cNvSpPr>
            <a:spLocks noGrp="1"/>
          </p:cNvSpPr>
          <p:nvPr>
            <p:ph type="title"/>
          </p:nvPr>
        </p:nvSpPr>
        <p:spPr/>
        <p:txBody>
          <a:bodyPr/>
          <a:lstStyle/>
          <a:p>
            <a:r>
              <a:rPr lang="en-US" dirty="0" smtClean="0"/>
              <a:t>Sexual Abuse</a:t>
            </a:r>
            <a:endParaRPr lang="en-US" dirty="0"/>
          </a:p>
        </p:txBody>
      </p:sp>
    </p:spTree>
    <p:extLst>
      <p:ext uri="{BB962C8B-B14F-4D97-AF65-F5344CB8AC3E}">
        <p14:creationId xmlns:p14="http://schemas.microsoft.com/office/powerpoint/2010/main" val="271849079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601</TotalTime>
  <Words>2184</Words>
  <Application>Microsoft Office PowerPoint</Application>
  <PresentationFormat>On-screen Show (4:3)</PresentationFormat>
  <Paragraphs>144</Paragraphs>
  <Slides>17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Book Antiqua</vt:lpstr>
      <vt:lpstr>Calibri</vt:lpstr>
      <vt:lpstr>Wingdings</vt:lpstr>
      <vt:lpstr>Hardcover</vt:lpstr>
      <vt:lpstr>Diocese of San Diego</vt:lpstr>
      <vt:lpstr>Opening Prayer</vt:lpstr>
      <vt:lpstr>In God’s Image</vt:lpstr>
      <vt:lpstr>Healthy Boundaries</vt:lpstr>
      <vt:lpstr>Boundaries</vt:lpstr>
      <vt:lpstr>Two primary kinds of boundaries</vt:lpstr>
      <vt:lpstr>Guidelines for Healthy Boundaries</vt:lpstr>
      <vt:lpstr>Boundary Violations</vt:lpstr>
      <vt:lpstr>Sexual Abuse</vt:lpstr>
      <vt:lpstr>Teen Sexual Abuse</vt:lpstr>
      <vt:lpstr>Key Points</vt:lpstr>
      <vt:lpstr>Internet Safety</vt:lpstr>
      <vt:lpstr>Preventing Sexual Abuse Online</vt:lpstr>
      <vt:lpstr>Remember</vt:lpstr>
      <vt:lpstr>Grooming tactics</vt:lpstr>
      <vt:lpstr>Tell someone you trust</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Diocese of San Diego</dc:title>
  <dc:creator>Gerardo Rojas</dc:creator>
  <cp:lastModifiedBy>Theresa Inoue</cp:lastModifiedBy>
  <cp:revision>54</cp:revision>
  <dcterms:created xsi:type="dcterms:W3CDTF">2012-12-11T21:55:05Z</dcterms:created>
  <dcterms:modified xsi:type="dcterms:W3CDTF">2020-09-01T15:57:36Z</dcterms:modified>
</cp:coreProperties>
</file>