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8" r:id="rId14"/>
    <p:sldId id="268" r:id="rId15"/>
    <p:sldId id="269" r:id="rId16"/>
    <p:sldId id="270" r:id="rId17"/>
    <p:sldId id="271" r:id="rId18"/>
    <p:sldId id="272" r:id="rId19"/>
    <p:sldId id="273" r:id="rId20"/>
    <p:sldId id="274" r:id="rId21"/>
    <p:sldId id="275" r:id="rId22"/>
    <p:sldId id="276" r:id="rId23"/>
    <p:sldId id="277" r:id="rId24"/>
    <p:sldId id="287" r:id="rId25"/>
    <p:sldId id="279" r:id="rId26"/>
    <p:sldId id="28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7" autoAdjust="0"/>
  </p:normalViewPr>
  <p:slideViewPr>
    <p:cSldViewPr snapToGrid="0">
      <p:cViewPr varScale="1">
        <p:scale>
          <a:sx n="84" d="100"/>
          <a:sy n="84" d="100"/>
        </p:scale>
        <p:origin x="629" y="82"/>
      </p:cViewPr>
      <p:guideLst/>
    </p:cSldViewPr>
  </p:slideViewPr>
  <p:outlineViewPr>
    <p:cViewPr>
      <p:scale>
        <a:sx n="33" d="100"/>
        <a:sy n="33" d="100"/>
      </p:scale>
      <p:origin x="0" y="-34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2936A7-46DB-4B72-8836-049C4EC074EE}"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17782705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2936A7-46DB-4B72-8836-049C4EC074EE}"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348807833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52936A7-46DB-4B72-8836-049C4EC074EE}" type="datetimeFigureOut">
              <a:rPr lang="en-US" smtClean="0"/>
              <a:t>11/13/2019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4151875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2936A7-46DB-4B72-8836-049C4EC074EE}"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179807956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52936A7-46DB-4B72-8836-049C4EC074EE}" type="datetimeFigureOut">
              <a:rPr lang="en-US" smtClean="0"/>
              <a:t>11/13/2019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779860A-206C-4162-8DC4-471801DFE28E}" type="slidenum">
              <a:rPr lang="en-US" smtClean="0"/>
              <a:t>‹#›</a:t>
            </a:fld>
            <a:endParaRPr lang="en-US"/>
          </a:p>
        </p:txBody>
      </p:sp>
    </p:spTree>
    <p:extLst>
      <p:ext uri="{BB962C8B-B14F-4D97-AF65-F5344CB8AC3E}">
        <p14:creationId xmlns:p14="http://schemas.microsoft.com/office/powerpoint/2010/main" val="319612017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2936A7-46DB-4B72-8836-049C4EC074EE}"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4098595241"/>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2936A7-46DB-4B72-8836-049C4EC074EE}"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2437965698"/>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2936A7-46DB-4B72-8836-049C4EC074EE}"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297846856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936A7-46DB-4B72-8836-049C4EC074EE}"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84551460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936A7-46DB-4B72-8836-049C4EC074EE}"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2120938035"/>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936A7-46DB-4B72-8836-049C4EC074EE}"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79860A-206C-4162-8DC4-471801DFE28E}" type="slidenum">
              <a:rPr lang="en-US" smtClean="0"/>
              <a:t>‹#›</a:t>
            </a:fld>
            <a:endParaRPr lang="en-US"/>
          </a:p>
        </p:txBody>
      </p:sp>
    </p:spTree>
    <p:extLst>
      <p:ext uri="{BB962C8B-B14F-4D97-AF65-F5344CB8AC3E}">
        <p14:creationId xmlns:p14="http://schemas.microsoft.com/office/powerpoint/2010/main" val="13260018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52936A7-46DB-4B72-8836-049C4EC074EE}" type="datetimeFigureOut">
              <a:rPr lang="en-US" smtClean="0"/>
              <a:t>11/13/2019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779860A-206C-4162-8DC4-471801DFE28E}" type="slidenum">
              <a:rPr lang="en-US" smtClean="0"/>
              <a:t>‹#›</a:t>
            </a:fld>
            <a:endParaRPr lang="en-US"/>
          </a:p>
        </p:txBody>
      </p:sp>
    </p:spTree>
    <p:extLst>
      <p:ext uri="{BB962C8B-B14F-4D97-AF65-F5344CB8AC3E}">
        <p14:creationId xmlns:p14="http://schemas.microsoft.com/office/powerpoint/2010/main" val="224385653"/>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push dir="u"/>
  </p:transition>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Salvation History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379121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Exodus</a:t>
            </a:r>
            <a:endParaRPr lang="en-US" dirty="0">
              <a:solidFill>
                <a:srgbClr val="FF0000"/>
              </a:solidFill>
            </a:endParaRPr>
          </a:p>
        </p:txBody>
      </p:sp>
      <p:sp>
        <p:nvSpPr>
          <p:cNvPr id="3" name="Content Placeholder 2"/>
          <p:cNvSpPr>
            <a:spLocks noGrp="1"/>
          </p:cNvSpPr>
          <p:nvPr>
            <p:ph idx="1"/>
          </p:nvPr>
        </p:nvSpPr>
        <p:spPr>
          <a:xfrm>
            <a:off x="176224" y="2261936"/>
            <a:ext cx="5053502" cy="3875773"/>
          </a:xfrm>
        </p:spPr>
        <p:txBody>
          <a:bodyPr/>
          <a:lstStyle/>
          <a:p>
            <a:r>
              <a:rPr lang="en-US" sz="3200" dirty="0" smtClean="0"/>
              <a:t>God’s revelation and Moses’ calling</a:t>
            </a:r>
          </a:p>
          <a:p>
            <a:r>
              <a:rPr lang="en-US" sz="3200" dirty="0" smtClean="0"/>
              <a:t>10 plagues</a:t>
            </a:r>
          </a:p>
          <a:p>
            <a:r>
              <a:rPr lang="en-US" sz="3200" dirty="0" smtClean="0"/>
              <a:t>Passover Lamb</a:t>
            </a:r>
          </a:p>
          <a:p>
            <a:r>
              <a:rPr lang="en-US" sz="3200" dirty="0" smtClean="0">
                <a:solidFill>
                  <a:srgbClr val="FF0000"/>
                </a:solidFill>
              </a:rPr>
              <a:t>Set free from slavery</a:t>
            </a:r>
          </a:p>
          <a:p>
            <a:pPr marL="0" indent="0">
              <a:buNone/>
            </a:pPr>
            <a:endParaRPr lang="en-US" dirty="0"/>
          </a:p>
        </p:txBody>
      </p:sp>
      <p:pic>
        <p:nvPicPr>
          <p:cNvPr id="5124" name="Picture 4" descr="Image result for moses let my people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469" y="2903621"/>
            <a:ext cx="7847421" cy="354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9826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mage result for sinai coven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585" y="2011678"/>
            <a:ext cx="3908872" cy="45807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solidFill>
                  <a:srgbClr val="FF0000"/>
                </a:solidFill>
              </a:rPr>
              <a:t>Desert Wanderings – Sinai Covenant</a:t>
            </a:r>
            <a:endParaRPr lang="en-US" dirty="0">
              <a:solidFill>
                <a:srgbClr val="FF0000"/>
              </a:solidFill>
            </a:endParaRPr>
          </a:p>
        </p:txBody>
      </p:sp>
      <p:sp>
        <p:nvSpPr>
          <p:cNvPr id="3" name="Content Placeholder 2"/>
          <p:cNvSpPr>
            <a:spLocks noGrp="1"/>
          </p:cNvSpPr>
          <p:nvPr>
            <p:ph idx="1"/>
          </p:nvPr>
        </p:nvSpPr>
        <p:spPr>
          <a:xfrm>
            <a:off x="401054" y="2011679"/>
            <a:ext cx="8321006" cy="4580709"/>
          </a:xfrm>
        </p:spPr>
        <p:txBody>
          <a:bodyPr>
            <a:normAutofit lnSpcReduction="10000"/>
          </a:bodyPr>
          <a:lstStyle/>
          <a:p>
            <a:r>
              <a:rPr lang="en-US" sz="2800" dirty="0" smtClean="0"/>
              <a:t>Time of testing, to teach Israel how to trust in God</a:t>
            </a:r>
          </a:p>
          <a:p>
            <a:r>
              <a:rPr lang="en-US" sz="2800" dirty="0" smtClean="0"/>
              <a:t>Grumbling, manna, “Man does not live by bread alone…”</a:t>
            </a:r>
          </a:p>
          <a:p>
            <a:r>
              <a:rPr lang="en-US" sz="2800" dirty="0" smtClean="0">
                <a:solidFill>
                  <a:srgbClr val="FF0000"/>
                </a:solidFill>
              </a:rPr>
              <a:t>10 Commandments</a:t>
            </a:r>
            <a:r>
              <a:rPr lang="en-US" sz="2800" dirty="0" smtClean="0"/>
              <a:t>, sprinkling of blood</a:t>
            </a:r>
          </a:p>
          <a:p>
            <a:r>
              <a:rPr lang="en-US" sz="2800" dirty="0" smtClean="0"/>
              <a:t>God promises to bless them, they promise to manifest God’s holiness</a:t>
            </a:r>
          </a:p>
          <a:p>
            <a:r>
              <a:rPr lang="en-US" sz="2800" dirty="0" smtClean="0"/>
              <a:t>Covenant Curse</a:t>
            </a:r>
          </a:p>
          <a:p>
            <a:r>
              <a:rPr lang="en-US" sz="2800" dirty="0" smtClean="0"/>
              <a:t>Golden Calf</a:t>
            </a:r>
          </a:p>
          <a:p>
            <a:r>
              <a:rPr lang="en-US" sz="2800" dirty="0" smtClean="0"/>
              <a:t>Levitical priesthood</a:t>
            </a:r>
            <a:endParaRPr lang="en-US" dirty="0"/>
          </a:p>
        </p:txBody>
      </p:sp>
    </p:spTree>
    <p:extLst>
      <p:ext uri="{BB962C8B-B14F-4D97-AF65-F5344CB8AC3E}">
        <p14:creationId xmlns:p14="http://schemas.microsoft.com/office/powerpoint/2010/main" val="25817054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Entering the Promised Land</a:t>
            </a:r>
            <a:endParaRPr lang="en-US" dirty="0">
              <a:solidFill>
                <a:srgbClr val="FF0000"/>
              </a:solidFill>
            </a:endParaRPr>
          </a:p>
        </p:txBody>
      </p:sp>
      <p:sp>
        <p:nvSpPr>
          <p:cNvPr id="3" name="Content Placeholder 2"/>
          <p:cNvSpPr>
            <a:spLocks noGrp="1"/>
          </p:cNvSpPr>
          <p:nvPr>
            <p:ph idx="1"/>
          </p:nvPr>
        </p:nvSpPr>
        <p:spPr>
          <a:xfrm>
            <a:off x="455136" y="2011680"/>
            <a:ext cx="5127057" cy="4206240"/>
          </a:xfrm>
        </p:spPr>
        <p:txBody>
          <a:bodyPr>
            <a:normAutofit/>
          </a:bodyPr>
          <a:lstStyle/>
          <a:p>
            <a:r>
              <a:rPr lang="en-US" sz="3200" dirty="0" smtClean="0"/>
              <a:t>Joshua, successor to Moses</a:t>
            </a:r>
          </a:p>
          <a:p>
            <a:r>
              <a:rPr lang="en-US" sz="3200" dirty="0" smtClean="0"/>
              <a:t>The non-battle of Jericho</a:t>
            </a:r>
          </a:p>
          <a:p>
            <a:r>
              <a:rPr lang="en-US" sz="3200" dirty="0" smtClean="0">
                <a:solidFill>
                  <a:srgbClr val="FF0000"/>
                </a:solidFill>
              </a:rPr>
              <a:t>The Ark of the Covenant</a:t>
            </a:r>
            <a:endParaRPr lang="en-US" sz="3200" dirty="0">
              <a:solidFill>
                <a:srgbClr val="FF0000"/>
              </a:solidFill>
            </a:endParaRPr>
          </a:p>
        </p:txBody>
      </p:sp>
      <p:pic>
        <p:nvPicPr>
          <p:cNvPr id="6146" name="Picture 2" descr="Image result for battle of jeri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522" y="2011680"/>
            <a:ext cx="5378951" cy="454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95669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163"/>
            <a:ext cx="9783763" cy="1508125"/>
          </a:xfrm>
        </p:spPr>
        <p:txBody>
          <a:bodyPr/>
          <a:lstStyle/>
          <a:p>
            <a:r>
              <a:rPr lang="en-US" dirty="0" smtClean="0"/>
              <a:t>The promised land</a:t>
            </a:r>
            <a:endParaRPr lang="en-US" dirty="0"/>
          </a:p>
        </p:txBody>
      </p:sp>
      <p:sp>
        <p:nvSpPr>
          <p:cNvPr id="5" name="AutoShape 4" descr="Image result for ancient israel map"/>
          <p:cNvSpPr>
            <a:spLocks noChangeAspect="1" noChangeArrowheads="1"/>
          </p:cNvSpPr>
          <p:nvPr/>
        </p:nvSpPr>
        <p:spPr bwMode="auto">
          <a:xfrm>
            <a:off x="155575" y="-2560638"/>
            <a:ext cx="3514725" cy="534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File:12 Tribes of Israel Map.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79" y="188246"/>
            <a:ext cx="4191835" cy="63835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p of Near East Emp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340" y="188246"/>
            <a:ext cx="7310631" cy="638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2966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am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699" y="2502489"/>
            <a:ext cx="6760301" cy="3380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0000"/>
                </a:solidFill>
              </a:rPr>
              <a:t>Judges</a:t>
            </a:r>
            <a:endParaRPr lang="en-US" dirty="0">
              <a:solidFill>
                <a:srgbClr val="FF0000"/>
              </a:solidFill>
            </a:endParaRPr>
          </a:p>
        </p:txBody>
      </p:sp>
      <p:sp>
        <p:nvSpPr>
          <p:cNvPr id="3" name="Content Placeholder 2"/>
          <p:cNvSpPr>
            <a:spLocks noGrp="1"/>
          </p:cNvSpPr>
          <p:nvPr>
            <p:ph idx="1"/>
          </p:nvPr>
        </p:nvSpPr>
        <p:spPr>
          <a:xfrm>
            <a:off x="140474" y="2333897"/>
            <a:ext cx="9784080" cy="4206240"/>
          </a:xfrm>
        </p:spPr>
        <p:txBody>
          <a:bodyPr>
            <a:normAutofit/>
          </a:bodyPr>
          <a:lstStyle/>
          <a:p>
            <a:r>
              <a:rPr lang="en-US" sz="2800" dirty="0"/>
              <a:t>"so that through them [the pagans left in the land] He might….put Israel to the test, to determine whether they would obey the commandments the Lord had enjoined on their fathers through Moses" </a:t>
            </a:r>
            <a:r>
              <a:rPr lang="en-US" sz="1800" dirty="0"/>
              <a:t>(</a:t>
            </a:r>
            <a:r>
              <a:rPr lang="en-US" sz="1800" dirty="0" smtClean="0"/>
              <a:t>see Judges </a:t>
            </a:r>
            <a:r>
              <a:rPr lang="en-US" sz="1800" dirty="0"/>
              <a:t>3:1,4</a:t>
            </a:r>
            <a:r>
              <a:rPr lang="en-US" sz="1800" dirty="0" smtClean="0"/>
              <a:t>)</a:t>
            </a:r>
          </a:p>
          <a:p>
            <a:r>
              <a:rPr lang="en-US" sz="2800" dirty="0" smtClean="0">
                <a:solidFill>
                  <a:srgbClr val="FF0000"/>
                </a:solidFill>
              </a:rPr>
              <a:t>Cycle of sin, punishment, repentance, salvation</a:t>
            </a:r>
          </a:p>
          <a:p>
            <a:r>
              <a:rPr lang="en-US" sz="2800" dirty="0" smtClean="0"/>
              <a:t>Ruth, pagan woman who covenants with mother-in-law Naomi</a:t>
            </a:r>
            <a:endParaRPr lang="en-US" sz="2800" dirty="0"/>
          </a:p>
        </p:txBody>
      </p:sp>
    </p:spTree>
    <p:extLst>
      <p:ext uri="{BB962C8B-B14F-4D97-AF65-F5344CB8AC3E}">
        <p14:creationId xmlns:p14="http://schemas.microsoft.com/office/powerpoint/2010/main" val="213212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david and goli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416" y="2011680"/>
            <a:ext cx="7447085" cy="47339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0000"/>
                </a:solidFill>
              </a:rPr>
              <a:t>Kingdom</a:t>
            </a:r>
            <a:endParaRPr lang="en-US" dirty="0">
              <a:solidFill>
                <a:srgbClr val="FF0000"/>
              </a:solidFill>
            </a:endParaRPr>
          </a:p>
        </p:txBody>
      </p:sp>
      <p:sp>
        <p:nvSpPr>
          <p:cNvPr id="3" name="Content Placeholder 2"/>
          <p:cNvSpPr>
            <a:spLocks noGrp="1"/>
          </p:cNvSpPr>
          <p:nvPr>
            <p:ph idx="1"/>
          </p:nvPr>
        </p:nvSpPr>
        <p:spPr>
          <a:xfrm>
            <a:off x="224351" y="2412733"/>
            <a:ext cx="9784080" cy="4206240"/>
          </a:xfrm>
        </p:spPr>
        <p:txBody>
          <a:bodyPr>
            <a:normAutofit/>
          </a:bodyPr>
          <a:lstStyle/>
          <a:p>
            <a:r>
              <a:rPr lang="en-US" sz="3200" dirty="0" smtClean="0"/>
              <a:t>Prophet Samuel</a:t>
            </a:r>
          </a:p>
          <a:p>
            <a:r>
              <a:rPr lang="en-US" sz="3200" dirty="0" smtClean="0"/>
              <a:t>People demand a king</a:t>
            </a:r>
          </a:p>
          <a:p>
            <a:r>
              <a:rPr lang="en-US" sz="3200" dirty="0" smtClean="0"/>
              <a:t>King Saul and his fall</a:t>
            </a:r>
          </a:p>
          <a:p>
            <a:r>
              <a:rPr lang="en-US" sz="3200" dirty="0" smtClean="0">
                <a:solidFill>
                  <a:srgbClr val="FF0000"/>
                </a:solidFill>
              </a:rPr>
              <a:t>David, the shepherd boy, is anointed</a:t>
            </a:r>
          </a:p>
          <a:p>
            <a:r>
              <a:rPr lang="en-US" sz="3200" dirty="0" smtClean="0"/>
              <a:t>Brave and God-fearing, “the battle is the Lord…it is not by sword or spear that the Lord saves</a:t>
            </a:r>
            <a:r>
              <a:rPr lang="en-US" sz="1800" dirty="0" smtClean="0"/>
              <a:t>” (see 1 Samuel 17:32-51)</a:t>
            </a:r>
            <a:endParaRPr lang="en-US" sz="1800" dirty="0"/>
          </a:p>
        </p:txBody>
      </p:sp>
    </p:spTree>
    <p:extLst>
      <p:ext uri="{BB962C8B-B14F-4D97-AF65-F5344CB8AC3E}">
        <p14:creationId xmlns:p14="http://schemas.microsoft.com/office/powerpoint/2010/main" val="287464115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King David </a:t>
            </a:r>
            <a:r>
              <a:rPr lang="en-US" dirty="0" smtClean="0"/>
              <a:t>(1035-970 </a:t>
            </a:r>
            <a:r>
              <a:rPr lang="en-US" dirty="0" err="1" smtClean="0"/>
              <a:t>bc</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Unites the tribes</a:t>
            </a:r>
          </a:p>
          <a:p>
            <a:r>
              <a:rPr lang="en-US" sz="2800" dirty="0" smtClean="0"/>
              <a:t>Establishes Jerusalem as capital</a:t>
            </a:r>
          </a:p>
          <a:p>
            <a:r>
              <a:rPr lang="en-US" sz="2800" dirty="0" smtClean="0"/>
              <a:t>Chronicles describes David as God’s ideal leader, the righteous ruler who composes psalms, leads people in worship, and teaches God’s wisdom</a:t>
            </a:r>
          </a:p>
          <a:p>
            <a:r>
              <a:rPr lang="en-US" sz="2800" dirty="0" smtClean="0"/>
              <a:t>Symbol of the Kingdom of God</a:t>
            </a:r>
          </a:p>
          <a:p>
            <a:r>
              <a:rPr lang="en-US" sz="2800" dirty="0" smtClean="0">
                <a:solidFill>
                  <a:srgbClr val="FF0000"/>
                </a:solidFill>
              </a:rPr>
              <a:t>God promises to establish David’s kingdom as an everlasting kingdom</a:t>
            </a:r>
            <a:r>
              <a:rPr lang="en-US" sz="2800" dirty="0" smtClean="0"/>
              <a:t>, with an heir that will have an everlasting reign, and will be a son to God</a:t>
            </a:r>
          </a:p>
          <a:p>
            <a:endParaRPr lang="en-US" dirty="0"/>
          </a:p>
        </p:txBody>
      </p:sp>
    </p:spTree>
    <p:extLst>
      <p:ext uri="{BB962C8B-B14F-4D97-AF65-F5344CB8AC3E}">
        <p14:creationId xmlns:p14="http://schemas.microsoft.com/office/powerpoint/2010/main" val="32007408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king solomon dedicating the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880" y="2011680"/>
            <a:ext cx="7496510" cy="45770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King Solomon</a:t>
            </a:r>
            <a:endParaRPr lang="en-US" dirty="0"/>
          </a:p>
        </p:txBody>
      </p:sp>
      <p:sp>
        <p:nvSpPr>
          <p:cNvPr id="3" name="Content Placeholder 2"/>
          <p:cNvSpPr>
            <a:spLocks noGrp="1"/>
          </p:cNvSpPr>
          <p:nvPr>
            <p:ph idx="1"/>
          </p:nvPr>
        </p:nvSpPr>
        <p:spPr/>
        <p:txBody>
          <a:bodyPr>
            <a:normAutofit/>
          </a:bodyPr>
          <a:lstStyle/>
          <a:p>
            <a:r>
              <a:rPr lang="en-US" sz="3200" dirty="0" smtClean="0"/>
              <a:t>Renowned for wisdom</a:t>
            </a:r>
          </a:p>
          <a:p>
            <a:r>
              <a:rPr lang="en-US" sz="3200" dirty="0" smtClean="0"/>
              <a:t>Built the temple on Mt. Moriah</a:t>
            </a:r>
          </a:p>
          <a:p>
            <a:r>
              <a:rPr lang="en-US" sz="3200" dirty="0" smtClean="0"/>
              <a:t>Sitting at right is Queen Mother</a:t>
            </a:r>
          </a:p>
          <a:p>
            <a:r>
              <a:rPr lang="en-US" sz="3200" dirty="0" smtClean="0"/>
              <a:t>Prime minister, Master of the Palace, who is given keys</a:t>
            </a:r>
          </a:p>
          <a:p>
            <a:r>
              <a:rPr lang="en-US" sz="3200" dirty="0" smtClean="0"/>
              <a:t>Height of wealth and influence</a:t>
            </a:r>
          </a:p>
        </p:txBody>
      </p:sp>
    </p:spTree>
    <p:extLst>
      <p:ext uri="{BB962C8B-B14F-4D97-AF65-F5344CB8AC3E}">
        <p14:creationId xmlns:p14="http://schemas.microsoft.com/office/powerpoint/2010/main" val="27560702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Divided Kingdom</a:t>
            </a: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3200" dirty="0" smtClean="0"/>
              <a:t>Sins of Solomon</a:t>
            </a:r>
          </a:p>
          <a:p>
            <a:r>
              <a:rPr lang="en-US" sz="3200" dirty="0" smtClean="0"/>
              <a:t>During reign of </a:t>
            </a:r>
            <a:r>
              <a:rPr lang="en-US" sz="3200" dirty="0" err="1" smtClean="0"/>
              <a:t>Rehoboam</a:t>
            </a:r>
            <a:r>
              <a:rPr lang="en-US" sz="3200" dirty="0" smtClean="0"/>
              <a:t>, high taxes lead to 10 tribes of north splitting from Judah and Benjamin</a:t>
            </a:r>
          </a:p>
          <a:p>
            <a:r>
              <a:rPr lang="en-US" sz="3200" dirty="0" smtClean="0">
                <a:solidFill>
                  <a:srgbClr val="FF0000"/>
                </a:solidFill>
              </a:rPr>
              <a:t>North – Israel, and South—Judah</a:t>
            </a:r>
          </a:p>
          <a:p>
            <a:r>
              <a:rPr lang="en-US" sz="3200" dirty="0" smtClean="0"/>
              <a:t>Apostasy of North, Elijah the prophet and wicked King Ahab and Queen Jezebel</a:t>
            </a:r>
          </a:p>
          <a:p>
            <a:r>
              <a:rPr lang="en-US" sz="3200" dirty="0" smtClean="0"/>
              <a:t>Israel destroyed by Assyria in 722 B.C. stories of Esther, Judith, and Tobit</a:t>
            </a:r>
            <a:endParaRPr lang="en-US" sz="3200" dirty="0"/>
          </a:p>
        </p:txBody>
      </p:sp>
    </p:spTree>
    <p:extLst>
      <p:ext uri="{BB962C8B-B14F-4D97-AF65-F5344CB8AC3E}">
        <p14:creationId xmlns:p14="http://schemas.microsoft.com/office/powerpoint/2010/main" val="295765248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daniel lions 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123" y="2011680"/>
            <a:ext cx="7127620" cy="4709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0000"/>
                </a:solidFill>
              </a:rPr>
              <a:t>Fall of Judah and Exile</a:t>
            </a:r>
            <a:endParaRPr lang="en-US" dirty="0">
              <a:solidFill>
                <a:srgbClr val="FF0000"/>
              </a:solidFill>
            </a:endParaRPr>
          </a:p>
        </p:txBody>
      </p:sp>
      <p:sp>
        <p:nvSpPr>
          <p:cNvPr id="3" name="Content Placeholder 2"/>
          <p:cNvSpPr>
            <a:spLocks noGrp="1"/>
          </p:cNvSpPr>
          <p:nvPr>
            <p:ph idx="1"/>
          </p:nvPr>
        </p:nvSpPr>
        <p:spPr>
          <a:xfrm>
            <a:off x="336885" y="2263541"/>
            <a:ext cx="6192491" cy="4206240"/>
          </a:xfrm>
        </p:spPr>
        <p:txBody>
          <a:bodyPr>
            <a:normAutofit lnSpcReduction="10000"/>
          </a:bodyPr>
          <a:lstStyle/>
          <a:p>
            <a:r>
              <a:rPr lang="en-US" sz="3200" dirty="0" smtClean="0"/>
              <a:t>Babylon conquers Jerusalem in 597 B.C.</a:t>
            </a:r>
          </a:p>
          <a:p>
            <a:r>
              <a:rPr lang="en-US" sz="3200" dirty="0" smtClean="0"/>
              <a:t>Jews are taken into captivity</a:t>
            </a:r>
          </a:p>
          <a:p>
            <a:r>
              <a:rPr lang="en-US" sz="3200" dirty="0" smtClean="0"/>
              <a:t>Story of Daniel</a:t>
            </a:r>
          </a:p>
          <a:p>
            <a:r>
              <a:rPr lang="en-US" sz="3200" dirty="0" smtClean="0"/>
              <a:t>Jeremiah’s prophecy that Exile would last 70 years</a:t>
            </a:r>
          </a:p>
          <a:p>
            <a:r>
              <a:rPr lang="en-US" sz="3200" dirty="0" smtClean="0"/>
              <a:t>Cyrus the great of Persia sends the Jews home</a:t>
            </a:r>
          </a:p>
        </p:txBody>
      </p:sp>
    </p:spTree>
    <p:extLst>
      <p:ext uri="{BB962C8B-B14F-4D97-AF65-F5344CB8AC3E}">
        <p14:creationId xmlns:p14="http://schemas.microsoft.com/office/powerpoint/2010/main" val="37543189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Creation</a:t>
            </a:r>
            <a:endParaRPr lang="en-US" dirty="0">
              <a:solidFill>
                <a:srgbClr val="FF0000"/>
              </a:solidFill>
            </a:endParaRPr>
          </a:p>
        </p:txBody>
      </p:sp>
      <p:sp>
        <p:nvSpPr>
          <p:cNvPr id="3" name="Content Placeholder 2"/>
          <p:cNvSpPr>
            <a:spLocks noGrp="1"/>
          </p:cNvSpPr>
          <p:nvPr>
            <p:ph idx="1"/>
          </p:nvPr>
        </p:nvSpPr>
        <p:spPr>
          <a:xfrm>
            <a:off x="256674" y="2085474"/>
            <a:ext cx="5609890" cy="4759882"/>
          </a:xfrm>
        </p:spPr>
        <p:txBody>
          <a:bodyPr>
            <a:normAutofit/>
          </a:bodyPr>
          <a:lstStyle/>
          <a:p>
            <a:r>
              <a:rPr lang="en-US" sz="2800" dirty="0" smtClean="0"/>
              <a:t>God gives form and then fills</a:t>
            </a:r>
          </a:p>
          <a:p>
            <a:r>
              <a:rPr lang="en-US" sz="2800" dirty="0" smtClean="0"/>
              <a:t>Creates by His Word</a:t>
            </a:r>
          </a:p>
          <a:p>
            <a:r>
              <a:rPr lang="en-US" sz="2800" dirty="0" smtClean="0">
                <a:solidFill>
                  <a:srgbClr val="FF0000"/>
                </a:solidFill>
              </a:rPr>
              <a:t>Man, pinnacle of creation, image and likeness of God, regent to govern</a:t>
            </a:r>
          </a:p>
          <a:p>
            <a:r>
              <a:rPr lang="en-US" sz="2800" dirty="0" smtClean="0"/>
              <a:t>Parallels to Temple, God’s dwelling place, “to cultivate and care for it”</a:t>
            </a:r>
          </a:p>
          <a:p>
            <a:pPr marL="0" indent="0">
              <a:buNone/>
            </a:pPr>
            <a:endParaRPr lang="en-US" dirty="0" smtClean="0"/>
          </a:p>
          <a:p>
            <a:endParaRPr lang="en-US" dirty="0"/>
          </a:p>
        </p:txBody>
      </p:sp>
      <p:pic>
        <p:nvPicPr>
          <p:cNvPr id="1028" name="Picture 4" descr="Image result for god cre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564" y="1914856"/>
            <a:ext cx="6181057" cy="480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0085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Return</a:t>
            </a:r>
            <a:r>
              <a:rPr lang="en-US" dirty="0" smtClean="0"/>
              <a:t> </a:t>
            </a:r>
            <a:endParaRPr lang="en-US" dirty="0"/>
          </a:p>
        </p:txBody>
      </p:sp>
      <p:sp>
        <p:nvSpPr>
          <p:cNvPr id="3" name="Content Placeholder 2"/>
          <p:cNvSpPr>
            <a:spLocks noGrp="1"/>
          </p:cNvSpPr>
          <p:nvPr>
            <p:ph idx="1"/>
          </p:nvPr>
        </p:nvSpPr>
        <p:spPr>
          <a:xfrm>
            <a:off x="625403" y="2327990"/>
            <a:ext cx="4363692" cy="4206240"/>
          </a:xfrm>
        </p:spPr>
        <p:txBody>
          <a:bodyPr/>
          <a:lstStyle/>
          <a:p>
            <a:r>
              <a:rPr lang="en-US" sz="3200" dirty="0" smtClean="0"/>
              <a:t>Recorded in Ezra and Nehemiah</a:t>
            </a:r>
          </a:p>
          <a:p>
            <a:r>
              <a:rPr lang="en-US" sz="3200" dirty="0" smtClean="0"/>
              <a:t>Rebuilt Temple </a:t>
            </a:r>
            <a:r>
              <a:rPr lang="en-US" sz="1800" dirty="0" smtClean="0"/>
              <a:t>(516 B.C.)</a:t>
            </a:r>
          </a:p>
          <a:p>
            <a:r>
              <a:rPr lang="en-US" sz="3200" dirty="0" smtClean="0"/>
              <a:t>Ezra renews covenant</a:t>
            </a:r>
          </a:p>
          <a:p>
            <a:r>
              <a:rPr lang="en-US" sz="3200" dirty="0" smtClean="0">
                <a:solidFill>
                  <a:srgbClr val="FF0000"/>
                </a:solidFill>
              </a:rPr>
              <a:t>2</a:t>
            </a:r>
            <a:r>
              <a:rPr lang="en-US" sz="3200" baseline="30000" dirty="0" smtClean="0">
                <a:solidFill>
                  <a:srgbClr val="FF0000"/>
                </a:solidFill>
              </a:rPr>
              <a:t>nd</a:t>
            </a:r>
            <a:r>
              <a:rPr lang="en-US" sz="3200" dirty="0" smtClean="0">
                <a:solidFill>
                  <a:srgbClr val="FF0000"/>
                </a:solidFill>
              </a:rPr>
              <a:t> Temple Period</a:t>
            </a:r>
          </a:p>
          <a:p>
            <a:pPr marL="0" indent="0">
              <a:buNone/>
            </a:pPr>
            <a:endParaRPr lang="en-US" dirty="0" smtClean="0"/>
          </a:p>
        </p:txBody>
      </p:sp>
      <p:pic>
        <p:nvPicPr>
          <p:cNvPr id="11266" name="Picture 2" descr="Image result for ezra assembly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606" y="2181641"/>
            <a:ext cx="5988551" cy="449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9920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Maccabean Revolt</a:t>
            </a:r>
            <a:endParaRPr lang="en-US" dirty="0"/>
          </a:p>
        </p:txBody>
      </p:sp>
      <p:sp>
        <p:nvSpPr>
          <p:cNvPr id="3" name="Content Placeholder 2"/>
          <p:cNvSpPr>
            <a:spLocks noGrp="1"/>
          </p:cNvSpPr>
          <p:nvPr>
            <p:ph idx="1"/>
          </p:nvPr>
        </p:nvSpPr>
        <p:spPr>
          <a:xfrm>
            <a:off x="416856" y="2396690"/>
            <a:ext cx="7171060" cy="4206240"/>
          </a:xfrm>
        </p:spPr>
        <p:txBody>
          <a:bodyPr/>
          <a:lstStyle/>
          <a:p>
            <a:r>
              <a:rPr lang="en-US" sz="3200" dirty="0" smtClean="0"/>
              <a:t>Alexander the Great and Hellenistic kings</a:t>
            </a:r>
          </a:p>
          <a:p>
            <a:r>
              <a:rPr lang="en-US" sz="3200" dirty="0" smtClean="0"/>
              <a:t>Persecution and Jewish martyrs</a:t>
            </a:r>
          </a:p>
          <a:p>
            <a:r>
              <a:rPr lang="en-US" sz="3200" dirty="0" smtClean="0"/>
              <a:t>Judas Maccabeus, rededication of temple </a:t>
            </a:r>
            <a:r>
              <a:rPr lang="en-US" sz="1800" dirty="0" smtClean="0"/>
              <a:t>(167 BC)</a:t>
            </a:r>
          </a:p>
          <a:p>
            <a:r>
              <a:rPr lang="en-US" sz="3200" dirty="0" err="1" smtClean="0"/>
              <a:t>Hasmonian</a:t>
            </a:r>
            <a:r>
              <a:rPr lang="en-US" sz="3200" dirty="0" smtClean="0"/>
              <a:t> dynasty</a:t>
            </a:r>
          </a:p>
          <a:p>
            <a:r>
              <a:rPr lang="en-US" sz="3200" dirty="0" smtClean="0"/>
              <a:t>Rise of Sadducees and Pharisees</a:t>
            </a:r>
          </a:p>
          <a:p>
            <a:endParaRPr lang="en-US" dirty="0"/>
          </a:p>
        </p:txBody>
      </p:sp>
      <p:pic>
        <p:nvPicPr>
          <p:cNvPr id="8194" name="Picture 2" descr="https://upload.wikimedia.org/wikipedia/commons/thumb/a/a4/Menorah_0307.jpg/250px-Menorah_0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700" y="2220226"/>
            <a:ext cx="2988677" cy="423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54835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PROPHETS OF the Messiah and the New Covenant</a:t>
            </a:r>
            <a:endParaRPr lang="en-US" dirty="0">
              <a:solidFill>
                <a:srgbClr val="FF0000"/>
              </a:solidFill>
            </a:endParaRPr>
          </a:p>
        </p:txBody>
      </p:sp>
      <p:sp>
        <p:nvSpPr>
          <p:cNvPr id="3" name="Content Placeholder 2"/>
          <p:cNvSpPr>
            <a:spLocks noGrp="1"/>
          </p:cNvSpPr>
          <p:nvPr>
            <p:ph idx="1"/>
          </p:nvPr>
        </p:nvSpPr>
        <p:spPr>
          <a:xfrm>
            <a:off x="262393" y="2316480"/>
            <a:ext cx="6965721" cy="4206240"/>
          </a:xfrm>
        </p:spPr>
        <p:txBody>
          <a:bodyPr>
            <a:normAutofit lnSpcReduction="10000"/>
          </a:bodyPr>
          <a:lstStyle/>
          <a:p>
            <a:r>
              <a:rPr lang="en-US" sz="2800" dirty="0" smtClean="0"/>
              <a:t>Isaiah prophesied </a:t>
            </a:r>
            <a:r>
              <a:rPr lang="en-US" sz="2800" dirty="0"/>
              <a:t>the coming of a son of David, a child born in the line of David, who would gather together God’s scattered people into a new kingdom that would rule the world from Zion, by the Law of God </a:t>
            </a:r>
            <a:r>
              <a:rPr lang="en-US" sz="1800" dirty="0"/>
              <a:t>(see Isaiah 2:2-3; </a:t>
            </a:r>
            <a:r>
              <a:rPr lang="en-US" sz="1800" dirty="0" smtClean="0"/>
              <a:t>Amos </a:t>
            </a:r>
            <a:r>
              <a:rPr lang="en-US" sz="1800" dirty="0"/>
              <a:t>9:11</a:t>
            </a:r>
            <a:r>
              <a:rPr lang="en-US" sz="1800" dirty="0" smtClean="0"/>
              <a:t>).</a:t>
            </a:r>
          </a:p>
          <a:p>
            <a:r>
              <a:rPr lang="en-US" sz="2800" dirty="0"/>
              <a:t>Jeremiah:  "The days are coming, says the Lord, when I will make a new covenant with the house of Israel and the house of Judah…I will be their God, and they shall be my people." </a:t>
            </a:r>
            <a:endParaRPr lang="en-US" sz="2800" dirty="0" smtClean="0"/>
          </a:p>
        </p:txBody>
      </p:sp>
      <p:pic>
        <p:nvPicPr>
          <p:cNvPr id="7172" name="Picture 4" descr="Image result for isaia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0619" y="2194921"/>
            <a:ext cx="4306160" cy="432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8895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Awaiting the Messiah and the New Covenant</a:t>
            </a:r>
            <a:endParaRPr lang="en-US" dirty="0"/>
          </a:p>
        </p:txBody>
      </p:sp>
      <p:sp>
        <p:nvSpPr>
          <p:cNvPr id="3" name="Content Placeholder 2"/>
          <p:cNvSpPr>
            <a:spLocks noGrp="1"/>
          </p:cNvSpPr>
          <p:nvPr>
            <p:ph idx="1"/>
          </p:nvPr>
        </p:nvSpPr>
        <p:spPr>
          <a:xfrm>
            <a:off x="320842" y="2011679"/>
            <a:ext cx="7234990" cy="4466019"/>
          </a:xfrm>
        </p:spPr>
        <p:txBody>
          <a:bodyPr>
            <a:normAutofit/>
          </a:bodyPr>
          <a:lstStyle/>
          <a:p>
            <a:r>
              <a:rPr lang="en-US" sz="2800" dirty="0" smtClean="0"/>
              <a:t>Daniel’s </a:t>
            </a:r>
            <a:r>
              <a:rPr lang="en-US" sz="2800" dirty="0"/>
              <a:t>vision of the Son of Man. "He received dominion, glory and kingship - nations and peoples of every language serve him; his dominion is an everlasting dominion that shall not be taken away. His kingdom shall not be destroyed" </a:t>
            </a:r>
            <a:r>
              <a:rPr lang="en-US" sz="1800" dirty="0"/>
              <a:t>(see Daniel 7:14</a:t>
            </a:r>
            <a:r>
              <a:rPr lang="en-US" sz="1800" dirty="0" smtClean="0"/>
              <a:t>).</a:t>
            </a:r>
          </a:p>
          <a:p>
            <a:r>
              <a:rPr lang="en-US" sz="2800" dirty="0"/>
              <a:t>Daniel predicts successive dominant empires and the general time period that the Messiah will come</a:t>
            </a:r>
          </a:p>
          <a:p>
            <a:endParaRPr lang="en-US" sz="2000" dirty="0"/>
          </a:p>
          <a:p>
            <a:endParaRPr lang="en-US" sz="3200" dirty="0" smtClean="0"/>
          </a:p>
          <a:p>
            <a:pPr marL="0" indent="0">
              <a:buNone/>
            </a:pPr>
            <a:endParaRPr lang="en-US" dirty="0" smtClean="0"/>
          </a:p>
        </p:txBody>
      </p:sp>
      <p:pic>
        <p:nvPicPr>
          <p:cNvPr id="6148" name="Picture 4" descr="Image result for daniel's stat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723" y="2122334"/>
            <a:ext cx="2874540" cy="435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6671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jesus face optical ill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923"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4773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Fulfillment in </a:t>
            </a:r>
            <a:r>
              <a:rPr lang="en-US" dirty="0" err="1" smtClean="0"/>
              <a:t>jesus</a:t>
            </a:r>
            <a:endParaRPr lang="en-US" dirty="0"/>
          </a:p>
        </p:txBody>
      </p:sp>
      <p:sp>
        <p:nvSpPr>
          <p:cNvPr id="3" name="Content Placeholder 2"/>
          <p:cNvSpPr>
            <a:spLocks noGrp="1"/>
          </p:cNvSpPr>
          <p:nvPr>
            <p:ph idx="1"/>
          </p:nvPr>
        </p:nvSpPr>
        <p:spPr>
          <a:xfrm>
            <a:off x="689810" y="2011680"/>
            <a:ext cx="11213431" cy="4846320"/>
          </a:xfrm>
        </p:spPr>
        <p:txBody>
          <a:bodyPr>
            <a:normAutofit/>
          </a:bodyPr>
          <a:lstStyle/>
          <a:p>
            <a:r>
              <a:rPr lang="en-US" sz="2400" dirty="0" smtClean="0"/>
              <a:t>“The books of the genealogy of Jesus Christ, the Son of David, the son of Abraham.”</a:t>
            </a:r>
          </a:p>
          <a:p>
            <a:r>
              <a:rPr lang="en-US" sz="2400" dirty="0" smtClean="0"/>
              <a:t>Genesis, of God Saves, the Anointed One</a:t>
            </a:r>
          </a:p>
          <a:p>
            <a:r>
              <a:rPr lang="en-US" sz="2400" dirty="0" smtClean="0"/>
              <a:t>Worldwide Kingdom (David) and Blessing (Abraham)</a:t>
            </a:r>
          </a:p>
          <a:p>
            <a:r>
              <a:rPr lang="en-US" sz="2400" dirty="0" smtClean="0"/>
              <a:t>Lamb of God who takes away the sins of the world</a:t>
            </a:r>
          </a:p>
          <a:p>
            <a:r>
              <a:rPr lang="en-US" sz="2400" dirty="0" smtClean="0"/>
              <a:t>Hundreds of prophecies/allusions fulfilled in Jesus:  Messiah would be born of a Virgin, in Bethlehem, ride a colt into Jerusalem, would teach in parables, be a stumbling block, begin ministry in Galilee, draw Gentiles to himself, work miracles, proclaim good news to the poor, free prisoners and the oppressed, put an end to sin, bring everlasting righteousness, be betrayed for 30 pieces of silver, suffer, die, and rise</a:t>
            </a:r>
          </a:p>
          <a:p>
            <a:endParaRPr lang="en-US" dirty="0"/>
          </a:p>
        </p:txBody>
      </p:sp>
    </p:spTree>
    <p:extLst>
      <p:ext uri="{BB962C8B-B14F-4D97-AF65-F5344CB8AC3E}">
        <p14:creationId xmlns:p14="http://schemas.microsoft.com/office/powerpoint/2010/main" val="241315492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Jesus the messiah</a:t>
            </a:r>
            <a:endParaRPr lang="en-US" dirty="0">
              <a:solidFill>
                <a:srgbClr val="FF0000"/>
              </a:solidFill>
            </a:endParaRPr>
          </a:p>
        </p:txBody>
      </p:sp>
      <p:sp>
        <p:nvSpPr>
          <p:cNvPr id="3" name="Content Placeholder 2"/>
          <p:cNvSpPr>
            <a:spLocks noGrp="1"/>
          </p:cNvSpPr>
          <p:nvPr>
            <p:ph idx="1"/>
          </p:nvPr>
        </p:nvSpPr>
        <p:spPr>
          <a:xfrm>
            <a:off x="914400" y="2011680"/>
            <a:ext cx="10780295" cy="4645794"/>
          </a:xfrm>
        </p:spPr>
        <p:txBody>
          <a:bodyPr/>
          <a:lstStyle/>
          <a:p>
            <a:r>
              <a:rPr lang="en-US" sz="2800" dirty="0" smtClean="0">
                <a:solidFill>
                  <a:srgbClr val="FF0000"/>
                </a:solidFill>
              </a:rPr>
              <a:t>Gather the Tribes of Israel</a:t>
            </a:r>
          </a:p>
          <a:p>
            <a:pPr lvl="1"/>
            <a:r>
              <a:rPr lang="en-US" dirty="0" smtClean="0"/>
              <a:t>12 apostles, New Israel, gathering Jews, lost tribes, and gentiles into the Church</a:t>
            </a:r>
          </a:p>
          <a:p>
            <a:r>
              <a:rPr lang="en-US" sz="2800" dirty="0" smtClean="0">
                <a:solidFill>
                  <a:srgbClr val="FF0000"/>
                </a:solidFill>
              </a:rPr>
              <a:t>Cleanse the Temple</a:t>
            </a:r>
          </a:p>
          <a:p>
            <a:pPr lvl="1"/>
            <a:r>
              <a:rPr lang="en-US" dirty="0" smtClean="0"/>
              <a:t>God’s dwelling among men is the Body of Christ</a:t>
            </a:r>
          </a:p>
          <a:p>
            <a:r>
              <a:rPr lang="en-US" sz="2800" dirty="0" smtClean="0">
                <a:solidFill>
                  <a:srgbClr val="FF0000"/>
                </a:solidFill>
              </a:rPr>
              <a:t>Defeat Israel’s Enemies</a:t>
            </a:r>
          </a:p>
          <a:p>
            <a:pPr lvl="2"/>
            <a:r>
              <a:rPr lang="en-US" dirty="0" smtClean="0"/>
              <a:t>Real enemies were sin and Satan, which Jesus defeats through death and resurrection</a:t>
            </a:r>
          </a:p>
          <a:p>
            <a:pPr lvl="2"/>
            <a:r>
              <a:rPr lang="en-US" dirty="0" smtClean="0"/>
              <a:t>Rome is defeated by conversion</a:t>
            </a:r>
          </a:p>
          <a:p>
            <a:r>
              <a:rPr lang="en-US" sz="2800" dirty="0" smtClean="0">
                <a:solidFill>
                  <a:srgbClr val="FF0000"/>
                </a:solidFill>
              </a:rPr>
              <a:t>Reign as Lord of the Nations</a:t>
            </a:r>
          </a:p>
          <a:p>
            <a:pPr lvl="1"/>
            <a:r>
              <a:rPr lang="en-US" dirty="0" smtClean="0"/>
              <a:t>International kingdom of Church, with a King that serves and gives his life as a ransom for many. </a:t>
            </a:r>
            <a:endParaRPr lang="en-US" dirty="0"/>
          </a:p>
        </p:txBody>
      </p:sp>
    </p:spTree>
    <p:extLst>
      <p:ext uri="{BB962C8B-B14F-4D97-AF65-F5344CB8AC3E}">
        <p14:creationId xmlns:p14="http://schemas.microsoft.com/office/powerpoint/2010/main" val="43350981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Fall</a:t>
            </a:r>
            <a:endParaRPr lang="en-US" dirty="0">
              <a:solidFill>
                <a:srgbClr val="FF0000"/>
              </a:solidFill>
            </a:endParaRPr>
          </a:p>
        </p:txBody>
      </p:sp>
      <p:sp>
        <p:nvSpPr>
          <p:cNvPr id="3" name="Content Placeholder 2"/>
          <p:cNvSpPr>
            <a:spLocks noGrp="1"/>
          </p:cNvSpPr>
          <p:nvPr>
            <p:ph idx="1"/>
          </p:nvPr>
        </p:nvSpPr>
        <p:spPr>
          <a:xfrm>
            <a:off x="288758" y="2011680"/>
            <a:ext cx="5502442" cy="4693920"/>
          </a:xfrm>
        </p:spPr>
        <p:txBody>
          <a:bodyPr/>
          <a:lstStyle/>
          <a:p>
            <a:r>
              <a:rPr lang="en-US" sz="3200" dirty="0" err="1" smtClean="0"/>
              <a:t>Nahash</a:t>
            </a:r>
            <a:r>
              <a:rPr lang="en-US" sz="3200" dirty="0" smtClean="0"/>
              <a:t>, serpent or dragon = Satan</a:t>
            </a:r>
          </a:p>
          <a:p>
            <a:r>
              <a:rPr lang="en-US" sz="3200" dirty="0" smtClean="0"/>
              <a:t>Temptation not to trust God</a:t>
            </a:r>
          </a:p>
          <a:p>
            <a:r>
              <a:rPr lang="en-US" sz="3200" dirty="0" smtClean="0">
                <a:solidFill>
                  <a:srgbClr val="FF0000"/>
                </a:solidFill>
              </a:rPr>
              <a:t>Rebellion and consequences</a:t>
            </a:r>
          </a:p>
          <a:p>
            <a:endParaRPr lang="en-US" dirty="0"/>
          </a:p>
        </p:txBody>
      </p:sp>
      <p:pic>
        <p:nvPicPr>
          <p:cNvPr id="2050" name="Picture 2" descr="Image result for adam eve dra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842" y="2032912"/>
            <a:ext cx="5518484" cy="46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7811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 - </a:t>
            </a:r>
            <a:r>
              <a:rPr lang="en-US" dirty="0" err="1" smtClean="0"/>
              <a:t>Protoevangelium</a:t>
            </a:r>
            <a:endParaRPr lang="en-US" dirty="0"/>
          </a:p>
        </p:txBody>
      </p:sp>
      <p:sp>
        <p:nvSpPr>
          <p:cNvPr id="3" name="Content Placeholder 2"/>
          <p:cNvSpPr>
            <a:spLocks noGrp="1"/>
          </p:cNvSpPr>
          <p:nvPr>
            <p:ph idx="1"/>
          </p:nvPr>
        </p:nvSpPr>
        <p:spPr>
          <a:xfrm>
            <a:off x="7296853" y="2371662"/>
            <a:ext cx="4622430" cy="4351338"/>
          </a:xfrm>
        </p:spPr>
        <p:txBody>
          <a:bodyPr/>
          <a:lstStyle/>
          <a:p>
            <a:pPr fontAlgn="base"/>
            <a:r>
              <a:rPr lang="en-US" sz="2800" dirty="0" smtClean="0"/>
              <a:t>“I </a:t>
            </a:r>
            <a:r>
              <a:rPr lang="en-US" sz="2800" dirty="0"/>
              <a:t>will put enmity between you and the </a:t>
            </a:r>
            <a:r>
              <a:rPr lang="en-US" sz="2800" dirty="0" smtClean="0"/>
              <a:t>woman, and </a:t>
            </a:r>
            <a:r>
              <a:rPr lang="en-US" sz="2800" dirty="0"/>
              <a:t>between your seed and her </a:t>
            </a:r>
            <a:r>
              <a:rPr lang="en-US" sz="2800" dirty="0" smtClean="0"/>
              <a:t>seed; he </a:t>
            </a:r>
            <a:r>
              <a:rPr lang="en-US" sz="2800" dirty="0"/>
              <a:t>shall bruise your </a:t>
            </a:r>
            <a:r>
              <a:rPr lang="en-US" sz="2800" dirty="0" smtClean="0"/>
              <a:t>head, and </a:t>
            </a:r>
            <a:r>
              <a:rPr lang="en-US" sz="2800" dirty="0"/>
              <a:t>you shall bruise his heel</a:t>
            </a:r>
            <a:r>
              <a:rPr lang="en-US" sz="2800" dirty="0" smtClean="0"/>
              <a:t>.” </a:t>
            </a:r>
            <a:r>
              <a:rPr lang="en-US" dirty="0" smtClean="0"/>
              <a:t>– </a:t>
            </a:r>
            <a:r>
              <a:rPr lang="en-US" sz="1600" dirty="0" smtClean="0"/>
              <a:t>Gen. 3:15</a:t>
            </a:r>
          </a:p>
          <a:p>
            <a:pPr marL="0" indent="0" fontAlgn="base">
              <a:buNone/>
            </a:pPr>
            <a:endParaRPr lang="en-US" dirty="0"/>
          </a:p>
          <a:p>
            <a:endParaRPr lang="en-US" dirty="0"/>
          </a:p>
        </p:txBody>
      </p:sp>
      <p:pic>
        <p:nvPicPr>
          <p:cNvPr id="6" name="Picture 2" descr="Image result for jesus crushing head serpent passion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7" y="2371662"/>
            <a:ext cx="7004086" cy="290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5519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noah coven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619" y="1952773"/>
            <a:ext cx="7560679" cy="47491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Covenant with Noah</a:t>
            </a:r>
            <a:endParaRPr lang="en-US" dirty="0"/>
          </a:p>
        </p:txBody>
      </p:sp>
      <p:sp>
        <p:nvSpPr>
          <p:cNvPr id="3" name="Content Placeholder 2"/>
          <p:cNvSpPr>
            <a:spLocks noGrp="1"/>
          </p:cNvSpPr>
          <p:nvPr>
            <p:ph idx="1"/>
          </p:nvPr>
        </p:nvSpPr>
        <p:spPr>
          <a:xfrm>
            <a:off x="2752364" y="2742398"/>
            <a:ext cx="7122934" cy="3337560"/>
          </a:xfrm>
        </p:spPr>
        <p:txBody>
          <a:bodyPr>
            <a:normAutofit/>
          </a:bodyPr>
          <a:lstStyle/>
          <a:p>
            <a:r>
              <a:rPr lang="en-US" sz="2800" dirty="0" smtClean="0"/>
              <a:t>Cain the wicked, Seth the righteous</a:t>
            </a:r>
          </a:p>
          <a:p>
            <a:r>
              <a:rPr lang="en-US" sz="2800" dirty="0" smtClean="0"/>
              <a:t>Evil so great, need to start over</a:t>
            </a:r>
          </a:p>
          <a:p>
            <a:r>
              <a:rPr lang="en-US" sz="2800" dirty="0" smtClean="0"/>
              <a:t>Saved through water (prefigure baptism)</a:t>
            </a:r>
          </a:p>
          <a:p>
            <a:r>
              <a:rPr lang="en-US" sz="2800" dirty="0" smtClean="0"/>
              <a:t>Covenant sign of rainbow, sacrifice offered</a:t>
            </a:r>
            <a:endParaRPr lang="en-US" sz="2800" dirty="0"/>
          </a:p>
        </p:txBody>
      </p:sp>
    </p:spTree>
    <p:extLst>
      <p:ext uri="{BB962C8B-B14F-4D97-AF65-F5344CB8AC3E}">
        <p14:creationId xmlns:p14="http://schemas.microsoft.com/office/powerpoint/2010/main" val="199181759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Name for Themselves</a:t>
            </a:r>
            <a:endParaRPr lang="en-US" dirty="0"/>
          </a:p>
        </p:txBody>
      </p:sp>
      <p:sp>
        <p:nvSpPr>
          <p:cNvPr id="3" name="Content Placeholder 2"/>
          <p:cNvSpPr>
            <a:spLocks noGrp="1"/>
          </p:cNvSpPr>
          <p:nvPr>
            <p:ph idx="1"/>
          </p:nvPr>
        </p:nvSpPr>
        <p:spPr>
          <a:xfrm>
            <a:off x="336884" y="3208420"/>
            <a:ext cx="4812632" cy="3009499"/>
          </a:xfrm>
        </p:spPr>
        <p:txBody>
          <a:bodyPr>
            <a:normAutofit/>
          </a:bodyPr>
          <a:lstStyle/>
          <a:p>
            <a:r>
              <a:rPr lang="en-US" sz="3200" dirty="0" smtClean="0"/>
              <a:t>Tower of Babel</a:t>
            </a:r>
          </a:p>
          <a:p>
            <a:r>
              <a:rPr lang="en-US" sz="3200" dirty="0" smtClean="0"/>
              <a:t>Righteous glorify God’s name</a:t>
            </a:r>
            <a:endParaRPr lang="en-US" sz="3200" dirty="0"/>
          </a:p>
        </p:txBody>
      </p:sp>
      <p:pic>
        <p:nvPicPr>
          <p:cNvPr id="1026" name="Picture 2" descr="Image result for tower of b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516" y="2011680"/>
            <a:ext cx="7042484" cy="468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451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Covenant with Abram</a:t>
            </a:r>
            <a:endParaRPr lang="en-US" dirty="0">
              <a:solidFill>
                <a:srgbClr val="FF0000"/>
              </a:solidFill>
            </a:endParaRPr>
          </a:p>
        </p:txBody>
      </p:sp>
      <p:sp>
        <p:nvSpPr>
          <p:cNvPr id="3" name="Content Placeholder 2"/>
          <p:cNvSpPr>
            <a:spLocks noGrp="1"/>
          </p:cNvSpPr>
          <p:nvPr>
            <p:ph idx="1"/>
          </p:nvPr>
        </p:nvSpPr>
        <p:spPr>
          <a:xfrm>
            <a:off x="288519" y="2428775"/>
            <a:ext cx="5823523" cy="4206240"/>
          </a:xfrm>
        </p:spPr>
        <p:txBody>
          <a:bodyPr/>
          <a:lstStyle/>
          <a:p>
            <a:r>
              <a:rPr lang="en-US" sz="3200" dirty="0" smtClean="0">
                <a:solidFill>
                  <a:srgbClr val="FF0000"/>
                </a:solidFill>
              </a:rPr>
              <a:t>God promises to make of Abraham a great nation with their own LAND, to give him a great name (KINGDOM), and to make him a source for BLESSING the entire world</a:t>
            </a:r>
          </a:p>
          <a:p>
            <a:r>
              <a:rPr lang="en-US" sz="3200" dirty="0" smtClean="0"/>
              <a:t>Sign of covenant is circumcision </a:t>
            </a:r>
          </a:p>
          <a:p>
            <a:endParaRPr lang="en-US" dirty="0"/>
          </a:p>
        </p:txBody>
      </p:sp>
      <p:pic>
        <p:nvPicPr>
          <p:cNvPr id="2050" name="Picture 2" descr="Image result for covenant with abra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2042" y="2284395"/>
            <a:ext cx="5797448" cy="418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8709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acrifice of isa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977" y="1885406"/>
            <a:ext cx="8350384" cy="49095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Sacrifice of Isaac</a:t>
            </a:r>
            <a:endParaRPr lang="en-US" dirty="0"/>
          </a:p>
        </p:txBody>
      </p:sp>
      <p:sp>
        <p:nvSpPr>
          <p:cNvPr id="3" name="Content Placeholder 2"/>
          <p:cNvSpPr>
            <a:spLocks noGrp="1"/>
          </p:cNvSpPr>
          <p:nvPr>
            <p:ph idx="1"/>
          </p:nvPr>
        </p:nvSpPr>
        <p:spPr>
          <a:xfrm>
            <a:off x="352927" y="2011680"/>
            <a:ext cx="6465884" cy="4206240"/>
          </a:xfrm>
        </p:spPr>
        <p:txBody>
          <a:bodyPr>
            <a:normAutofit/>
          </a:bodyPr>
          <a:lstStyle/>
          <a:p>
            <a:r>
              <a:rPr lang="en-US" sz="3200" dirty="0" smtClean="0"/>
              <a:t>Prefiguring Christ</a:t>
            </a:r>
          </a:p>
          <a:p>
            <a:r>
              <a:rPr lang="en-US" sz="3200" dirty="0" smtClean="0"/>
              <a:t>Isaac carries wood</a:t>
            </a:r>
          </a:p>
          <a:p>
            <a:r>
              <a:rPr lang="en-US" sz="3200" dirty="0" smtClean="0"/>
              <a:t>Mt. Moriah, God will provide lamb for the sacrifice. </a:t>
            </a:r>
            <a:endParaRPr lang="en-US" sz="3200" dirty="0"/>
          </a:p>
        </p:txBody>
      </p:sp>
    </p:spTree>
    <p:extLst>
      <p:ext uri="{BB962C8B-B14F-4D97-AF65-F5344CB8AC3E}">
        <p14:creationId xmlns:p14="http://schemas.microsoft.com/office/powerpoint/2010/main" val="118779473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Jacob and Sons</a:t>
            </a:r>
            <a:endParaRPr lang="en-US" dirty="0">
              <a:solidFill>
                <a:srgbClr val="FF0000"/>
              </a:solidFill>
            </a:endParaRPr>
          </a:p>
        </p:txBody>
      </p:sp>
      <p:sp>
        <p:nvSpPr>
          <p:cNvPr id="3" name="Content Placeholder 2"/>
          <p:cNvSpPr>
            <a:spLocks noGrp="1"/>
          </p:cNvSpPr>
          <p:nvPr>
            <p:ph idx="1"/>
          </p:nvPr>
        </p:nvSpPr>
        <p:spPr>
          <a:xfrm>
            <a:off x="176224" y="2262802"/>
            <a:ext cx="5294134" cy="4206240"/>
          </a:xfrm>
        </p:spPr>
        <p:txBody>
          <a:bodyPr>
            <a:normAutofit/>
          </a:bodyPr>
          <a:lstStyle/>
          <a:p>
            <a:r>
              <a:rPr lang="en-US" sz="3200" dirty="0" smtClean="0">
                <a:solidFill>
                  <a:srgbClr val="FF0000"/>
                </a:solidFill>
              </a:rPr>
              <a:t>Twelve tribes</a:t>
            </a:r>
          </a:p>
          <a:p>
            <a:r>
              <a:rPr lang="en-US" sz="3200" dirty="0" smtClean="0"/>
              <a:t>Settle in Egypt</a:t>
            </a:r>
          </a:p>
          <a:p>
            <a:r>
              <a:rPr lang="en-US" sz="3200" dirty="0" smtClean="0"/>
              <a:t>Promises to Judah a royal dynasty that will be everlasting</a:t>
            </a:r>
            <a:endParaRPr lang="en-US" sz="3200" dirty="0"/>
          </a:p>
        </p:txBody>
      </p:sp>
      <p:pic>
        <p:nvPicPr>
          <p:cNvPr id="4098" name="Picture 2" descr="Image result for jacob judah bl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848" y="2262802"/>
            <a:ext cx="6148973" cy="395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14447"/>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493</TotalTime>
  <Words>1003</Words>
  <Application>Microsoft Office PowerPoint</Application>
  <PresentationFormat>Widescreen</PresentationFormat>
  <Paragraphs>117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Cambria</vt:lpstr>
      <vt:lpstr>Wingdings</vt:lpstr>
      <vt:lpstr>Banded</vt:lpstr>
      <vt:lpstr>Salvation History</vt:lpstr>
      <vt:lpstr>Creation</vt:lpstr>
      <vt:lpstr>Fall</vt:lpstr>
      <vt:lpstr>Promise - Protoevangelium</vt:lpstr>
      <vt:lpstr>Covenant with Noah</vt:lpstr>
      <vt:lpstr>Making a Name for Themselves</vt:lpstr>
      <vt:lpstr>Covenant with Abram</vt:lpstr>
      <vt:lpstr>Sacrifice of Isaac</vt:lpstr>
      <vt:lpstr>Jacob and Sons</vt:lpstr>
      <vt:lpstr>Exodus</vt:lpstr>
      <vt:lpstr>Desert Wanderings – Sinai Covenant</vt:lpstr>
      <vt:lpstr>Entering the Promised Land</vt:lpstr>
      <vt:lpstr>The promised land</vt:lpstr>
      <vt:lpstr>Judges</vt:lpstr>
      <vt:lpstr>Kingdom</vt:lpstr>
      <vt:lpstr>King David (1035-970 bc)</vt:lpstr>
      <vt:lpstr>King Solomon</vt:lpstr>
      <vt:lpstr>Divided Kingdom</vt:lpstr>
      <vt:lpstr>Fall of Judah and Exile</vt:lpstr>
      <vt:lpstr>Return </vt:lpstr>
      <vt:lpstr>Maccabean Revolt</vt:lpstr>
      <vt:lpstr>PROPHETS OF the Messiah and the New Covenant</vt:lpstr>
      <vt:lpstr>Awaiting the Messiah and the New Covenant</vt:lpstr>
      <vt:lpstr>PowerPoint Presentation</vt:lpstr>
      <vt:lpstr>Fulfillment in jesus</vt:lpstr>
      <vt:lpstr>Jesus the messiah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History</dc:title>
  <dc:creator>Anthony Saroki</dc:creator>
  <cp:lastModifiedBy>Anthony Saroki</cp:lastModifiedBy>
  <cp:revision>49</cp:revision>
  <cp:lastPrinted>2019-02-13T19:24:30Z</cp:lastPrinted>
  <dcterms:created xsi:type="dcterms:W3CDTF">2019-01-31T19:16:31Z</dcterms:created>
  <dcterms:modified xsi:type="dcterms:W3CDTF">2019-11-13T19:23:26Z</dcterms:modified>
</cp:coreProperties>
</file>